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72" r:id="rId4"/>
    <p:sldMasterId id="2147483774" r:id="rId5"/>
    <p:sldMasterId id="2147483790" r:id="rId6"/>
  </p:sldMasterIdLst>
  <p:notesMasterIdLst>
    <p:notesMasterId r:id="rId20"/>
  </p:notesMasterIdLst>
  <p:sldIdLst>
    <p:sldId id="3769" r:id="rId7"/>
    <p:sldId id="2038388206" r:id="rId8"/>
    <p:sldId id="2038388209" r:id="rId9"/>
    <p:sldId id="2038388210" r:id="rId10"/>
    <p:sldId id="2038388211" r:id="rId11"/>
    <p:sldId id="2038388212" r:id="rId12"/>
    <p:sldId id="270" r:id="rId13"/>
    <p:sldId id="2038388213" r:id="rId14"/>
    <p:sldId id="2038388207" r:id="rId15"/>
    <p:sldId id="1050" r:id="rId16"/>
    <p:sldId id="2038388205" r:id="rId17"/>
    <p:sldId id="2038388216" r:id="rId18"/>
    <p:sldId id="3762" r:id="rId19"/>
  </p:sldIdLst>
  <p:sldSz cx="12192000" cy="6858000"/>
  <p:notesSz cx="6858000" cy="9144000"/>
  <p:custDataLst>
    <p:tags r:id="rId21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FBE"/>
    <a:srgbClr val="E7F8FF"/>
    <a:srgbClr val="C6EFFF"/>
    <a:srgbClr val="FFFF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 autoAdjust="0"/>
    <p:restoredTop sz="94014" autoAdjust="0"/>
  </p:normalViewPr>
  <p:slideViewPr>
    <p:cSldViewPr showGuides="1">
      <p:cViewPr varScale="1">
        <p:scale>
          <a:sx n="120" d="100"/>
          <a:sy n="120" d="100"/>
        </p:scale>
        <p:origin x="70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92" d="100"/>
          <a:sy n="92" d="100"/>
        </p:scale>
        <p:origin x="4042" y="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2C23627-A670-4E22-911C-103F28388F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5D9D56C-ED9B-4C9E-A9C3-135B11CFC2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B179897-3C41-4532-B804-545119F8FB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1E093E0-C42A-4E4F-996F-9AF646C576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noProof="0"/>
              <a:t>Click to edit Master text styles</a:t>
            </a:r>
          </a:p>
          <a:p>
            <a:pPr lvl="1"/>
            <a:r>
              <a:rPr lang="en-US" altLang="sv-SE" noProof="0"/>
              <a:t>Second level</a:t>
            </a:r>
          </a:p>
          <a:p>
            <a:pPr lvl="2"/>
            <a:r>
              <a:rPr lang="en-US" altLang="sv-SE" noProof="0"/>
              <a:t>Third level</a:t>
            </a:r>
          </a:p>
          <a:p>
            <a:pPr lvl="3"/>
            <a:r>
              <a:rPr lang="en-US" altLang="sv-SE" noProof="0"/>
              <a:t>Fourth level</a:t>
            </a:r>
          </a:p>
          <a:p>
            <a:pPr lvl="4"/>
            <a:r>
              <a:rPr lang="en-US" altLang="sv-SE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44EFE50-6B0B-484B-AA29-4BB1C9CF94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517DA54-7A8A-4350-984A-75AF0DB96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29E980-8D6A-4BB2-82BC-B8C3CA9A1381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E5BA0-259A-491C-84C1-72BEDCE40AE4}" type="slidenum">
              <a:rPr kumimoji="0" lang="en-US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24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6E5BA0-259A-491C-84C1-72BEDCE40AE4}" type="slidenum">
              <a:rPr kumimoji="0" lang="en-US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sv-SE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62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840904" y="5080248"/>
            <a:ext cx="5140960" cy="3576026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</p:spPr>
        <p:txBody>
          <a:bodyPr/>
          <a:lstStyle/>
          <a:p>
            <a:fld id="{966E5BA0-259A-491C-84C1-72BEDCE40AE4}" type="slidenum">
              <a:rPr lang="en-US" altLang="sv-SE" smtClean="0"/>
              <a:pPr/>
              <a:t>8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55280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/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</p:spPr>
        <p:txBody>
          <a:bodyPr/>
          <a:lstStyle/>
          <a:p>
            <a:fld id="{966E5BA0-259A-491C-84C1-72BEDCE40AE4}" type="slidenum">
              <a:rPr lang="en-US" altLang="sv-SE" smtClean="0"/>
              <a:pPr/>
              <a:t>9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7928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E5BA0-259A-491C-84C1-72BEDCE40AE4}" type="slidenum">
              <a:rPr kumimoji="0" lang="en-US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24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985DB46-45D4-4B9A-B566-8D2DA79AAD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810000"/>
            <a:ext cx="121920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16B0D3B-7BFE-48DD-A877-8B1BB4D86F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381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altLang="sv-SE" sz="2400">
              <a:latin typeface="+mn-lt"/>
            </a:endParaRPr>
          </a:p>
        </p:txBody>
      </p:sp>
      <p:pic>
        <p:nvPicPr>
          <p:cNvPr id="6" name="Bildobjekt 8" descr="Logotyper: Karolinska Institutet och Karolinska Universitetssjukhuset">
            <a:extLst>
              <a:ext uri="{FF2B5EF4-FFF2-40B4-BE49-F238E27FC236}">
                <a16:creationId xmlns:a16="http://schemas.microsoft.com/office/drawing/2014/main" id="{1A947558-A988-4E18-B836-267665CA99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5761038"/>
            <a:ext cx="45354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9370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379870"/>
            <a:ext cx="10515600" cy="385744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B101-77B5-4D91-B30B-60F34AFE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668D1-92A1-450D-A63B-7F697E89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3F4C6-E341-41A2-81F7-16515727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FE4F-2E06-4524-A0D9-E277C1E29C8C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7" name="Bildobjekt 8" descr="Logotyper: Karolinska Institutet och Karolinska Universitetssjukhuset">
            <a:extLst>
              <a:ext uri="{FF2B5EF4-FFF2-40B4-BE49-F238E27FC236}">
                <a16:creationId xmlns:a16="http://schemas.microsoft.com/office/drawing/2014/main" id="{9C4D547D-AFA6-4991-A3CD-B084F986E7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0648"/>
            <a:ext cx="3384774" cy="5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4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124744"/>
            <a:ext cx="2628900" cy="505221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24744"/>
            <a:ext cx="7734300" cy="505221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565B7-3433-4DC2-A018-0CB73FC3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BE51B-F93F-4F82-AE11-33787182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0C861-9728-4F6A-B8D6-91D48DD3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F8874-9C44-448D-B8EE-D3584292AF6D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8" name="Bildobjekt 8" descr="Logotyper: Karolinska Institutet och Karolinska Universitetssjukhuset">
            <a:extLst>
              <a:ext uri="{FF2B5EF4-FFF2-40B4-BE49-F238E27FC236}">
                <a16:creationId xmlns:a16="http://schemas.microsoft.com/office/drawing/2014/main" id="{78D856FB-3A5C-4FF3-BCC8-51BDA43333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0648"/>
            <a:ext cx="3384774" cy="5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68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E10313-83A1-448F-BE57-360D766B857B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AA94A96-465A-48DF-ACA7-F6B05D7BFF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697288"/>
            <a:ext cx="12203430" cy="211296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EDEE64-CE0A-4BCB-8DC5-29079323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750" y="1560000"/>
            <a:ext cx="9715500" cy="1849437"/>
          </a:xfrm>
        </p:spPr>
        <p:txBody>
          <a:bodyPr lIns="0" tIns="0" rIns="0" bIns="0" anchor="ctr" anchorCtr="0"/>
          <a:lstStyle>
            <a:lvl1pPr algn="ctr"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7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E10313-83A1-448F-BE57-360D766B857B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AA94A96-465A-48DF-ACA7-F6B05D7BFF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697288"/>
            <a:ext cx="12203430" cy="211296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latin typeface="+mn-lt"/>
            </a:endParaRPr>
          </a:p>
        </p:txBody>
      </p:sp>
      <p:pic>
        <p:nvPicPr>
          <p:cNvPr id="4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FF9BB6C0-56AC-4553-B3C6-8B3E73419E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094" y="4245744"/>
            <a:ext cx="6025474" cy="105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EDEE64-CE0A-4BCB-8DC5-29079323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750" y="1560000"/>
            <a:ext cx="9715500" cy="1849437"/>
          </a:xfrm>
        </p:spPr>
        <p:txBody>
          <a:bodyPr lIns="0" tIns="0" rIns="0" bIns="0" anchor="ctr" anchorCtr="0"/>
          <a:lstStyle>
            <a:lvl1pPr algn="ctr"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7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kar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AE7D71-F828-4E43-8114-4134837DE71B}"/>
              </a:ext>
            </a:extLst>
          </p:cNvPr>
          <p:cNvSpPr/>
          <p:nvPr userDrawn="1"/>
        </p:nvSpPr>
        <p:spPr>
          <a:xfrm>
            <a:off x="0" y="0"/>
            <a:ext cx="12192000" cy="685166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9C861-71A1-4DA5-B0FA-5086461107C3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8250" y="800099"/>
            <a:ext cx="9715500" cy="1357314"/>
          </a:xfrm>
        </p:spPr>
        <p:txBody>
          <a:bodyPr lIns="0" tIns="0" rIns="0" bIns="0" anchor="t" anchorCtr="0">
            <a:noAutofit/>
          </a:bodyPr>
          <a:lstStyle>
            <a:lvl1pPr algn="ctr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869CF21-23CD-44A7-A458-B869379B62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66F9FFB1-177E-4CD6-A135-2E81D581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4254E79-521B-4383-AA9E-055317C1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F337E1FD-E157-4E25-9A36-D30841A3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6A3B5-8550-4249-991D-E7F3F6B114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984" y="1844824"/>
            <a:ext cx="10076033" cy="4536504"/>
          </a:xfrm>
          <a:prstGeom prst="rect">
            <a:avLst/>
          </a:prstGeom>
        </p:spPr>
      </p:pic>
      <p:pic>
        <p:nvPicPr>
          <p:cNvPr id="11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81C89278-5128-45B9-87EE-4A73CDF0B6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56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AD56D-5BF3-48F8-ABD2-886203AB51A0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8250" y="800099"/>
            <a:ext cx="9715500" cy="1357314"/>
          </a:xfrm>
        </p:spPr>
        <p:txBody>
          <a:bodyPr lIns="0" tIns="0" rIns="0" bIns="0" anchor="t" anchorCtr="0">
            <a:noAutofit/>
          </a:bodyPr>
          <a:lstStyle>
            <a:lvl1pPr algn="ctr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869CF21-23CD-44A7-A458-B869379B62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66F9FFB1-177E-4CD6-A135-2E81D581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4254E79-521B-4383-AA9E-055317C1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F337E1FD-E157-4E25-9A36-D30841A3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  <p:pic>
        <p:nvPicPr>
          <p:cNvPr id="10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68257C76-08AE-47C9-864E-54821E7FF4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998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D2B6A8-EC3E-468E-A23A-0D501EAAF781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800099"/>
            <a:ext cx="9715500" cy="1047751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38250" y="2157411"/>
            <a:ext cx="4783979" cy="1816101"/>
          </a:xfrm>
        </p:spPr>
        <p:txBody>
          <a:bodyPr lIns="0" tIns="0" rIns="144000" bIns="0"/>
          <a:lstStyle>
            <a:lvl1pPr marL="0" indent="0" algn="ctr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4C786D-E8EE-4824-A5B2-8F172EB3F90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9934" y="2157411"/>
            <a:ext cx="4783979" cy="1820864"/>
          </a:xfrm>
        </p:spPr>
        <p:txBody>
          <a:bodyPr lIns="144000" tIns="0" rIns="0" bIns="0"/>
          <a:lstStyle>
            <a:lvl1pPr marL="0" indent="0" algn="ctr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8ACE7A-4609-424E-86E6-108D1D8DCED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27816" y="4600575"/>
            <a:ext cx="4783979" cy="1988377"/>
          </a:xfrm>
        </p:spPr>
        <p:txBody>
          <a:bodyPr lIns="0" tIns="0" rIns="144000" bIns="0"/>
          <a:lstStyle>
            <a:lvl1pPr marL="0" indent="0" algn="ctr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626E17A-98C3-4BAF-ACA4-96B47324BBE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59500" y="4600575"/>
            <a:ext cx="4783979" cy="1993139"/>
          </a:xfrm>
        </p:spPr>
        <p:txBody>
          <a:bodyPr lIns="144000" tIns="0" rIns="0" bIns="0"/>
          <a:lstStyle>
            <a:lvl1pPr marL="0" indent="0" algn="ctr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D5E2294-F812-4E0B-87B1-1DD4F7DE40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D7851AEB-C366-4F1A-B051-D0D61F54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C256BA2-646C-45DC-85E8-7DAB1189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E8CD16F4-B860-44AA-AD42-4C41646B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  <p:pic>
        <p:nvPicPr>
          <p:cNvPr id="17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2CD4F723-4AD0-4603-95E9-D0EE4AAC4E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124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DAF32E-55A0-4EA3-87A7-A457F64663B4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EC6F7-0DC1-43E5-9005-20809B994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"/>
            <a:ext cx="9005888" cy="6851661"/>
          </a:xfrm>
          <a:prstGeom prst="rect">
            <a:avLst/>
          </a:prstGeom>
          <a:gradFill>
            <a:gsLst>
              <a:gs pos="50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3729" y="800099"/>
            <a:ext cx="9715500" cy="1309335"/>
          </a:xfr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98966A5F-A0CF-4704-B6E8-18EF250B63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53254" y="1885950"/>
            <a:ext cx="5763496" cy="4071938"/>
          </a:xfrm>
        </p:spPr>
        <p:txBody>
          <a:bodyPr lIns="0" tIns="0" rIns="0" bIns="0"/>
          <a:lstStyle>
            <a:lvl1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6A5CC1FC-5AB5-4E99-8989-BC90AE6178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2" name="Date Placeholder 2">
            <a:extLst>
              <a:ext uri="{FF2B5EF4-FFF2-40B4-BE49-F238E27FC236}">
                <a16:creationId xmlns:a16="http://schemas.microsoft.com/office/drawing/2014/main" id="{FF2C8C5A-B3F8-46BA-9248-B1296F2A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3C6C01C8-504E-4C85-98C2-291BAA81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 dirty="0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0653119B-10F8-4A07-89D4-F03E9CC2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  <p:pic>
        <p:nvPicPr>
          <p:cNvPr id="12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33877FB0-7531-4788-BC8D-B28C4419C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73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AD56D-5BF3-48F8-ABD2-886203AB51A0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E4F15-9877-44ED-A08B-DD3313D651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0"/>
            <a:ext cx="12192000" cy="6502400"/>
          </a:xfrm>
          <a:prstGeom prst="rect">
            <a:avLst/>
          </a:prstGeom>
          <a:gradFill>
            <a:gsLst>
              <a:gs pos="46000">
                <a:schemeClr val="bg1">
                  <a:alpha val="7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800099"/>
            <a:ext cx="9715500" cy="135731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869CF21-23CD-44A7-A458-B869379B62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66F9FFB1-177E-4CD6-A135-2E81D581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4254E79-521B-4383-AA9E-055317C1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F337E1FD-E157-4E25-9A36-D30841A3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  <p:pic>
        <p:nvPicPr>
          <p:cNvPr id="10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B5566925-0B7A-4DF2-96C2-9178FF08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7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3F13E8-E410-498A-8A0C-4D8959E0095F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9B847-604F-45EB-8BC4-966BD2BDA7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"/>
            <a:ext cx="9005888" cy="6867524"/>
          </a:xfrm>
          <a:prstGeom prst="rect">
            <a:avLst/>
          </a:prstGeom>
          <a:gradFill>
            <a:gsLst>
              <a:gs pos="50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8250" y="800100"/>
            <a:ext cx="9715500" cy="1312862"/>
          </a:xfr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48521" y="1885950"/>
            <a:ext cx="7736729" cy="4071938"/>
          </a:xfrm>
        </p:spPr>
        <p:txBody>
          <a:bodyPr lIns="0" tIns="0" rIns="0" bIns="0"/>
          <a:lstStyle>
            <a:lvl1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E3A88A0A-F074-4807-A612-8678DD88A0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329E9BF-FC7D-40C1-9068-3B09F9DD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6F0A4A35-FD65-40B0-BD17-61232A8B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2269945D-C8F0-47F4-9828-A9606464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  <p:pic>
        <p:nvPicPr>
          <p:cNvPr id="12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CF9FAFA4-1140-4708-9708-05BAA1C213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E6F736-2332-47FA-AF36-7D4F27AF74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9230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9730"/>
            <a:ext cx="10515600" cy="40015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F5371D-3DA2-4D1F-A4CD-35F8EF06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763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DB0263-3F73-4671-9DDC-DC83930D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7638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6A02C6-1FEE-41EB-BBB5-B3F75D75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63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7ECF4F-8CBB-4788-83D1-2AF7EF1B1574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8" name="Bildobjekt 8" descr="Logotyper: Karolinska Institutet och Karolinska Universitetssjukhuset">
            <a:extLst>
              <a:ext uri="{FF2B5EF4-FFF2-40B4-BE49-F238E27FC236}">
                <a16:creationId xmlns:a16="http://schemas.microsoft.com/office/drawing/2014/main" id="{E05302B0-BF55-4C7E-8CEB-9CE87F464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0648"/>
            <a:ext cx="3384774" cy="5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844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F22FCD-10D8-45F8-8720-FD851B06353C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9083DE50-E374-414B-B6ED-E21E8DF6A8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E76745F-3C17-4207-A6BE-A351E8D043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"/>
            <a:ext cx="9005888" cy="6502401"/>
          </a:xfrm>
          <a:prstGeom prst="rect">
            <a:avLst/>
          </a:prstGeom>
          <a:gradFill>
            <a:gsLst>
              <a:gs pos="50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8250" y="800100"/>
            <a:ext cx="9715500" cy="1304396"/>
          </a:xfr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CA4A000C-E498-433F-8260-2ED6208A9C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9500" y="1885950"/>
            <a:ext cx="4784725" cy="4071938"/>
          </a:xfrm>
          <a:noFill/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98966A5F-A0CF-4704-B6E8-18EF250B63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47775" y="1885950"/>
            <a:ext cx="4784725" cy="4071938"/>
          </a:xfrm>
        </p:spPr>
        <p:txBody>
          <a:bodyPr lIns="0" tIns="0" rIns="0" bIns="0"/>
          <a:lstStyle>
            <a:lvl1pPr marL="228600" indent="-228600" algn="l">
              <a:spcBef>
                <a:spcPts val="10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tabLst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81AC47A-E6A4-4CEF-959E-DCE4B8DFA5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C11679CD-696A-49CC-948F-0192878B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3452CAB3-CCD9-43C1-ADD4-E768B017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72FC744C-F28C-4342-B5D2-5C72D754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</p:spTree>
    <p:extLst>
      <p:ext uri="{BB962C8B-B14F-4D97-AF65-F5344CB8AC3E}">
        <p14:creationId xmlns:p14="http://schemas.microsoft.com/office/powerpoint/2010/main" val="2363240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99E158B-9F3C-415E-A87D-4F5F9DA3F1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786188"/>
            <a:ext cx="12192000" cy="16462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latin typeface="+mn-lt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AA94A96-465A-48DF-ACA7-F6B05D7BFF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546725"/>
            <a:ext cx="12192000" cy="1311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5686425"/>
            <a:ext cx="5778500" cy="815975"/>
          </a:xfrm>
        </p:spPr>
        <p:txBody>
          <a:bodyPr lIns="0" tIns="144000" rIns="0" bIns="0"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pic>
        <p:nvPicPr>
          <p:cNvPr id="4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FF9BB6C0-56AC-4553-B3C6-8B3E73419E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412" y="5831390"/>
            <a:ext cx="45227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3786189"/>
            <a:ext cx="9715500" cy="1404935"/>
          </a:xfrm>
        </p:spPr>
        <p:txBody>
          <a:bodyPr lIns="0" tIns="0" rIns="0" bIns="0" anchor="ctr" anchorCtr="0"/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ED3EFC3-08D4-4631-8AC7-2379BE59B5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7461"/>
            <a:ext cx="4190999" cy="3803649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23EA3025-C0F5-41FD-BDEC-1C4154AD08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1000" y="0"/>
            <a:ext cx="4190998" cy="3795171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FE19A8F-702E-4F79-9AAA-6988F4BB5F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0"/>
            <a:ext cx="4063998" cy="3795169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4EFC4841-D3C2-40F7-B3E3-15226C0B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8250" y="4872038"/>
            <a:ext cx="2743200" cy="542925"/>
          </a:xfrm>
        </p:spPr>
        <p:txBody>
          <a:bodyPr lIns="0" tIns="0" rIns="0" bIns="72000" anchor="b" anchorCtr="0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45120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99E158B-9F3C-415E-A87D-4F5F9DA3F1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786188"/>
            <a:ext cx="12192000" cy="16462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latin typeface="+mn-lt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AA94A96-465A-48DF-ACA7-F6B05D7BFF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546725"/>
            <a:ext cx="12192000" cy="1311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5686425"/>
            <a:ext cx="5778500" cy="815975"/>
          </a:xfrm>
        </p:spPr>
        <p:txBody>
          <a:bodyPr lIns="0" tIns="144000" rIns="0" bIns="0"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pic>
        <p:nvPicPr>
          <p:cNvPr id="4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FF9BB6C0-56AC-4553-B3C6-8B3E73419E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412" y="5831390"/>
            <a:ext cx="45227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3786189"/>
            <a:ext cx="9715500" cy="1404935"/>
          </a:xfrm>
        </p:spPr>
        <p:txBody>
          <a:bodyPr lIns="0" tIns="0" rIns="0" bIns="0" anchor="ctr" anchorCtr="0"/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ED3EFC3-08D4-4631-8AC7-2379BE59B5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7461"/>
            <a:ext cx="4190999" cy="3803649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23EA3025-C0F5-41FD-BDEC-1C4154AD08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1000" y="0"/>
            <a:ext cx="4190998" cy="3795171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FE19A8F-702E-4F79-9AAA-6988F4BB5F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0"/>
            <a:ext cx="4063998" cy="3795169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4EFC4841-D3C2-40F7-B3E3-15226C0B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8250" y="4872038"/>
            <a:ext cx="2743200" cy="542925"/>
          </a:xfrm>
        </p:spPr>
        <p:txBody>
          <a:bodyPr lIns="0" tIns="0" rIns="0" bIns="72000" anchor="b" anchorCtr="0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953413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99E158B-9F3C-415E-A87D-4F5F9DA3F1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786188"/>
            <a:ext cx="12192000" cy="1646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latin typeface="+mn-lt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AA94A96-465A-48DF-ACA7-F6B05D7BFF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546725"/>
            <a:ext cx="12192000" cy="1311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5686425"/>
            <a:ext cx="5778500" cy="815975"/>
          </a:xfrm>
        </p:spPr>
        <p:txBody>
          <a:bodyPr lIns="0" tIns="144000" rIns="0" bIns="0"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pic>
        <p:nvPicPr>
          <p:cNvPr id="4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FF9BB6C0-56AC-4553-B3C6-8B3E73419E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412" y="5831390"/>
            <a:ext cx="45227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3786189"/>
            <a:ext cx="9715500" cy="1404935"/>
          </a:xfrm>
        </p:spPr>
        <p:txBody>
          <a:bodyPr lIns="0" tIns="0" rIns="0" bIns="0" anchor="ctr" anchorCtr="0"/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ED3EFC3-08D4-4631-8AC7-2379BE59B5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7461"/>
            <a:ext cx="4190999" cy="3803649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23EA3025-C0F5-41FD-BDEC-1C4154AD08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1000" y="0"/>
            <a:ext cx="4190998" cy="3795171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FE19A8F-702E-4F79-9AAA-6988F4BB5F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0"/>
            <a:ext cx="4063998" cy="3795169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4EFC4841-D3C2-40F7-B3E3-15226C0B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8250" y="4872038"/>
            <a:ext cx="2743200" cy="542925"/>
          </a:xfrm>
        </p:spPr>
        <p:txBody>
          <a:bodyPr lIns="0" tIns="0" rIns="0" bIns="72000" anchor="b" anchorCtr="0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336720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048571-DDF3-4229-A73D-C996BD554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66" b="9167"/>
          <a:stretch/>
        </p:blipFill>
        <p:spPr>
          <a:xfrm>
            <a:off x="-1" y="4057648"/>
            <a:ext cx="12191999" cy="21717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D86AFC9-D898-4FE0-BC2B-1A8EC0CDA56F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C99040C8-D6DE-4440-9D60-588A4DB00E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057650"/>
            <a:ext cx="12192000" cy="2171700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8250" y="4057650"/>
            <a:ext cx="9715500" cy="2171700"/>
          </a:xfrm>
        </p:spPr>
        <p:txBody>
          <a:bodyPr lIns="0" tIns="0" rIns="0" bIns="0" anchor="ctr" anchorCtr="0">
            <a:noAutofit/>
          </a:bodyPr>
          <a:lstStyle>
            <a:lvl1pPr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US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4C1FA97-6219-4B1C-905E-C2C85D9D4A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21BC6FDA-7C34-4129-A8E5-ABE0D00E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C94F133-6119-4A66-9BC9-005703C7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altLang="sv-SE"/>
              <a:t>Precision Medicine – A Paradigm Shift in Health Care / 2021-09-08</a:t>
            </a:r>
            <a:endParaRPr lang="en-US" altLang="sv-SE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A34F23B-4121-49F1-BA77-45025A3A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  <p:pic>
        <p:nvPicPr>
          <p:cNvPr id="11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8D7FD53F-CF41-476E-AC0D-313D2BB113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48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F22FCD-10D8-45F8-8720-FD851B06353C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9083DE50-E374-414B-B6ED-E21E8DF6A8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E76745F-3C17-4207-A6BE-A351E8D043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"/>
            <a:ext cx="9005888" cy="6502401"/>
          </a:xfrm>
          <a:prstGeom prst="rect">
            <a:avLst/>
          </a:prstGeom>
          <a:gradFill>
            <a:gsLst>
              <a:gs pos="50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8250" y="800100"/>
            <a:ext cx="9715500" cy="1304396"/>
          </a:xfr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CA4A000C-E498-433F-8260-2ED6208A9C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9500" y="1885950"/>
            <a:ext cx="4784725" cy="4071938"/>
          </a:xfrm>
          <a:noFill/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98966A5F-A0CF-4704-B6E8-18EF250B63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47775" y="1885950"/>
            <a:ext cx="4784725" cy="4071938"/>
          </a:xfrm>
        </p:spPr>
        <p:txBody>
          <a:bodyPr lIns="0" tIns="0" rIns="0" bIns="0"/>
          <a:lstStyle>
            <a:lvl1pPr marL="228600" indent="-228600" algn="l">
              <a:spcBef>
                <a:spcPts val="10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tabLst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81AC47A-E6A4-4CEF-959E-DCE4B8DFA5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C11679CD-696A-49CC-948F-0192878B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3452CAB3-CCD9-43C1-ADD4-E768B017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altLang="sv-SE"/>
              <a:t>Precision Medicine – A Paradigm Shift in Health Care / 2021-09-08</a:t>
            </a:r>
            <a:endParaRPr lang="en-US" altLang="sv-SE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72FC744C-F28C-4342-B5D2-5C72D754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</p:spTree>
    <p:extLst>
      <p:ext uri="{BB962C8B-B14F-4D97-AF65-F5344CB8AC3E}">
        <p14:creationId xmlns:p14="http://schemas.microsoft.com/office/powerpoint/2010/main" val="1158730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DAF32E-55A0-4EA3-87A7-A457F64663B4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EC6F7-0DC1-43E5-9005-20809B994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"/>
            <a:ext cx="9005888" cy="6851661"/>
          </a:xfrm>
          <a:prstGeom prst="rect">
            <a:avLst/>
          </a:prstGeom>
          <a:gradFill>
            <a:gsLst>
              <a:gs pos="50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3729" y="800099"/>
            <a:ext cx="9715500" cy="1309335"/>
          </a:xfr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98966A5F-A0CF-4704-B6E8-18EF250B63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53254" y="1885950"/>
            <a:ext cx="5763496" cy="4071938"/>
          </a:xfrm>
        </p:spPr>
        <p:txBody>
          <a:bodyPr lIns="0" tIns="0" rIns="0" bIns="0"/>
          <a:lstStyle>
            <a:lvl1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6A5CC1FC-5AB5-4E99-8989-BC90AE6178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2" name="Date Placeholder 2">
            <a:extLst>
              <a:ext uri="{FF2B5EF4-FFF2-40B4-BE49-F238E27FC236}">
                <a16:creationId xmlns:a16="http://schemas.microsoft.com/office/drawing/2014/main" id="{FF2C8C5A-B3F8-46BA-9248-B1296F2A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3C6C01C8-504E-4C85-98C2-291BAA81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altLang="sv-SE"/>
              <a:t>Precision Medicine – A Paradigm Shift in Health Care / 2021-09-08</a:t>
            </a:r>
            <a:endParaRPr lang="en-US" altLang="sv-SE" dirty="0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0653119B-10F8-4A07-89D4-F03E9CC2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  <p:pic>
        <p:nvPicPr>
          <p:cNvPr id="12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33877FB0-7531-4788-BC8D-B28C4419C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41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3F13E8-E410-498A-8A0C-4D8959E0095F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9B847-604F-45EB-8BC4-966BD2BDA7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"/>
            <a:ext cx="9005888" cy="6867524"/>
          </a:xfrm>
          <a:prstGeom prst="rect">
            <a:avLst/>
          </a:prstGeom>
          <a:gradFill>
            <a:gsLst>
              <a:gs pos="50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8250" y="800100"/>
            <a:ext cx="9715500" cy="1312862"/>
          </a:xfr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48521" y="1885950"/>
            <a:ext cx="7736729" cy="4071938"/>
          </a:xfrm>
        </p:spPr>
        <p:txBody>
          <a:bodyPr lIns="0" tIns="0" rIns="0" bIns="0"/>
          <a:lstStyle>
            <a:lvl1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E3A88A0A-F074-4807-A612-8678DD88A0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329E9BF-FC7D-40C1-9068-3B09F9DD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6F0A4A35-FD65-40B0-BD17-61232A8B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altLang="sv-SE"/>
              <a:t>Precision Medicine – A Paradigm Shift in Health Care / 2021-09-08</a:t>
            </a:r>
            <a:endParaRPr lang="en-US" altLang="sv-SE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2269945D-C8F0-47F4-9828-A9606464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  <p:pic>
        <p:nvPicPr>
          <p:cNvPr id="12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CF9FAFA4-1140-4708-9708-05BAA1C213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621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D2B6A8-EC3E-468E-A23A-0D501EAAF781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800099"/>
            <a:ext cx="9715500" cy="1047751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38250" y="2157411"/>
            <a:ext cx="4783979" cy="1816101"/>
          </a:xfrm>
        </p:spPr>
        <p:txBody>
          <a:bodyPr lIns="0" tIns="0" rIns="144000" bIns="0"/>
          <a:lstStyle>
            <a:lvl1pPr marL="0" indent="0" algn="ctr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4C786D-E8EE-4824-A5B2-8F172EB3F90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9934" y="2157411"/>
            <a:ext cx="4783979" cy="1820864"/>
          </a:xfrm>
        </p:spPr>
        <p:txBody>
          <a:bodyPr lIns="144000" tIns="0" rIns="0" bIns="0"/>
          <a:lstStyle>
            <a:lvl1pPr marL="0" indent="0" algn="ctr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8ACE7A-4609-424E-86E6-108D1D8DCED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27816" y="4600575"/>
            <a:ext cx="4783979" cy="1988377"/>
          </a:xfrm>
        </p:spPr>
        <p:txBody>
          <a:bodyPr lIns="0" tIns="0" rIns="144000" bIns="0"/>
          <a:lstStyle>
            <a:lvl1pPr marL="0" indent="0" algn="ctr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626E17A-98C3-4BAF-ACA4-96B47324BBE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59500" y="4600575"/>
            <a:ext cx="4783979" cy="1993139"/>
          </a:xfrm>
        </p:spPr>
        <p:txBody>
          <a:bodyPr lIns="144000" tIns="0" rIns="0" bIns="0"/>
          <a:lstStyle>
            <a:lvl1pPr marL="0" indent="0" algn="ctr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 algn="l"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" indent="-228600" algn="l"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144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6pPr>
            <a:lvl7pPr marL="11430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7pPr>
            <a:lvl8pPr marL="13716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8pPr>
            <a:lvl9pPr marL="1600200" indent="-228600" algn="l"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sv-SE" dirty="0" err="1"/>
              <a:t>Nivå</a:t>
            </a:r>
            <a:r>
              <a:rPr lang="en-GB" altLang="sv-SE" dirty="0"/>
              <a:t> 1</a:t>
            </a:r>
          </a:p>
          <a:p>
            <a:pPr lvl="1"/>
            <a:r>
              <a:rPr lang="en-GB" altLang="sv-SE" dirty="0" err="1"/>
              <a:t>Nivå</a:t>
            </a:r>
            <a:r>
              <a:rPr lang="en-GB" altLang="sv-SE" dirty="0"/>
              <a:t> 2</a:t>
            </a:r>
          </a:p>
          <a:p>
            <a:pPr lvl="2"/>
            <a:r>
              <a:rPr lang="en-GB" altLang="sv-SE" dirty="0" err="1"/>
              <a:t>Nivå</a:t>
            </a:r>
            <a:r>
              <a:rPr lang="en-GB" altLang="sv-SE" dirty="0"/>
              <a:t> 3</a:t>
            </a:r>
          </a:p>
          <a:p>
            <a:pPr marL="342900" lvl="3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en-GB" altLang="sv-SE" dirty="0" err="1"/>
              <a:t>Nivå</a:t>
            </a:r>
            <a:r>
              <a:rPr lang="en-GB" altLang="sv-SE" dirty="0"/>
              <a:t> 4</a:t>
            </a:r>
          </a:p>
          <a:p>
            <a:pPr lvl="4"/>
            <a:r>
              <a:rPr lang="en-GB" altLang="sv-SE" dirty="0" err="1"/>
              <a:t>Nivå</a:t>
            </a:r>
            <a:r>
              <a:rPr lang="en-GB" altLang="sv-SE" dirty="0"/>
              <a:t> 5</a:t>
            </a:r>
          </a:p>
          <a:p>
            <a:pPr lvl="5"/>
            <a:r>
              <a:rPr lang="en-GB" altLang="sv-SE" dirty="0" err="1"/>
              <a:t>Nivå</a:t>
            </a:r>
            <a:r>
              <a:rPr lang="en-GB" altLang="sv-SE" dirty="0"/>
              <a:t> 6</a:t>
            </a:r>
          </a:p>
          <a:p>
            <a:pPr lvl="6"/>
            <a:r>
              <a:rPr lang="en-GB" altLang="sv-SE" dirty="0" err="1"/>
              <a:t>Nivå</a:t>
            </a:r>
            <a:r>
              <a:rPr lang="en-GB" altLang="sv-SE" dirty="0"/>
              <a:t> 7</a:t>
            </a:r>
          </a:p>
          <a:p>
            <a:pPr lvl="7"/>
            <a:r>
              <a:rPr lang="en-GB" altLang="sv-SE" dirty="0" err="1"/>
              <a:t>Nivå</a:t>
            </a:r>
            <a:r>
              <a:rPr lang="en-GB" altLang="sv-SE" dirty="0"/>
              <a:t> 8</a:t>
            </a:r>
          </a:p>
          <a:p>
            <a:pPr lvl="8"/>
            <a:r>
              <a:rPr lang="en-GB" altLang="sv-SE" dirty="0" err="1"/>
              <a:t>Nivå</a:t>
            </a:r>
            <a:r>
              <a:rPr lang="en-GB" altLang="sv-SE" dirty="0"/>
              <a:t> 9</a:t>
            </a:r>
            <a:endParaRPr lang="sv-SE" altLang="sv-SE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D5E2294-F812-4E0B-87B1-1DD4F7DE40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D7851AEB-C366-4F1A-B051-D0D61F54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C256BA2-646C-45DC-85E8-7DAB1189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altLang="sv-SE"/>
              <a:t>Precision Medicine – A Paradigm Shift in Health Care / 2021-09-08</a:t>
            </a:r>
            <a:endParaRPr lang="en-US" altLang="sv-SE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E8CD16F4-B860-44AA-AD42-4C41646B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  <p:pic>
        <p:nvPicPr>
          <p:cNvPr id="17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2CD4F723-4AD0-4603-95E9-D0EE4AAC4E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7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AD56D-5BF3-48F8-ABD2-886203AB51A0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E4F15-9877-44ED-A08B-DD3313D651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0"/>
            <a:ext cx="12192000" cy="6502400"/>
          </a:xfrm>
          <a:prstGeom prst="rect">
            <a:avLst/>
          </a:prstGeom>
          <a:gradFill>
            <a:gsLst>
              <a:gs pos="46000">
                <a:schemeClr val="bg1">
                  <a:alpha val="7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800099"/>
            <a:ext cx="9715500" cy="135731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869CF21-23CD-44A7-A458-B869379B62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66F9FFB1-177E-4CD6-A135-2E81D581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4254E79-521B-4383-AA9E-055317C1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altLang="sv-SE"/>
              <a:t>Precision Medicine – A Paradigm Shift in Health Care / 2021-09-08</a:t>
            </a:r>
            <a:endParaRPr lang="en-US" altLang="sv-SE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F337E1FD-E157-4E25-9A36-D30841A3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  <p:pic>
        <p:nvPicPr>
          <p:cNvPr id="10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B5566925-0B7A-4DF2-96C2-9178FF08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10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D7988C70-2A4E-4FD6-AC76-6045A33684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A1EEE8-9008-48A7-960F-1B57FCDCFD2D}"/>
              </a:ext>
            </a:extLst>
          </p:cNvPr>
          <p:cNvSpPr txBox="1">
            <a:spLocks/>
          </p:cNvSpPr>
          <p:nvPr userDrawn="1"/>
        </p:nvSpPr>
        <p:spPr>
          <a:xfrm>
            <a:off x="8610600" y="6497638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BF94C07E-E0E0-4B61-8A64-C0FE66E7787C}" type="slidenum">
              <a:rPr lang="en-US" altLang="sv-SE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sv-SE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E7AC365-4630-4E3F-8C07-3F40E127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4463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BA029D-06E2-4BF9-9228-81497BB99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463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/>
          </a:p>
        </p:txBody>
      </p:sp>
      <p:pic>
        <p:nvPicPr>
          <p:cNvPr id="8" name="Bildobjekt 8" descr="Logotyper: Karolinska Institutet och Karolinska Universitetssjukhuset">
            <a:extLst>
              <a:ext uri="{FF2B5EF4-FFF2-40B4-BE49-F238E27FC236}">
                <a16:creationId xmlns:a16="http://schemas.microsoft.com/office/drawing/2014/main" id="{EC6F6D81-8BBB-46B7-9A86-783BE26120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0648"/>
            <a:ext cx="3384774" cy="5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68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AD56D-5BF3-48F8-ABD2-886203AB51A0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8250" y="800099"/>
            <a:ext cx="9715500" cy="1357314"/>
          </a:xfrm>
        </p:spPr>
        <p:txBody>
          <a:bodyPr lIns="0" tIns="0" rIns="0" bIns="0" anchor="t" anchorCtr="0">
            <a:noAutofit/>
          </a:bodyPr>
          <a:lstStyle>
            <a:lvl1pPr algn="ctr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869CF21-23CD-44A7-A458-B869379B62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66F9FFB1-177E-4CD6-A135-2E81D581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4254E79-521B-4383-AA9E-055317C1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altLang="sv-SE"/>
              <a:t>Precision Medicine – A Paradigm Shift in Health Care / 2021-09-08</a:t>
            </a:r>
            <a:endParaRPr lang="en-US" altLang="sv-SE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F337E1FD-E157-4E25-9A36-D30841A3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  <p:pic>
        <p:nvPicPr>
          <p:cNvPr id="10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68257C76-08AE-47C9-864E-54821E7FF4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347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kar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AE7D71-F828-4E43-8114-4134837DE71B}"/>
              </a:ext>
            </a:extLst>
          </p:cNvPr>
          <p:cNvSpPr/>
          <p:nvPr userDrawn="1"/>
        </p:nvSpPr>
        <p:spPr>
          <a:xfrm>
            <a:off x="0" y="0"/>
            <a:ext cx="12192000" cy="685166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9C861-71A1-4DA5-B0FA-5086461107C3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8250" y="800099"/>
            <a:ext cx="9715500" cy="1357314"/>
          </a:xfrm>
        </p:spPr>
        <p:txBody>
          <a:bodyPr lIns="0" tIns="0" rIns="0" bIns="0" anchor="t" anchorCtr="0">
            <a:noAutofit/>
          </a:bodyPr>
          <a:lstStyle>
            <a:lvl1pPr algn="ctr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869CF21-23CD-44A7-A458-B869379B62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66F9FFB1-177E-4CD6-A135-2E81D581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500" y="6502400"/>
            <a:ext cx="2952750" cy="365124"/>
          </a:xfrm>
        </p:spPr>
        <p:txBody>
          <a:bodyPr bIns="0" anchor="ctr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v-SE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4254E79-521B-4383-AA9E-055317C1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502400"/>
            <a:ext cx="5778500" cy="349260"/>
          </a:xfrm>
        </p:spPr>
        <p:txBody>
          <a:bodyPr bIns="0"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altLang="sv-SE"/>
              <a:t>Precision Medicine – A Paradigm Shift in Health Care / 2021-09-08</a:t>
            </a:r>
            <a:endParaRPr lang="en-US" altLang="sv-SE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F337E1FD-E157-4E25-9A36-D30841A3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492874"/>
            <a:ext cx="1841500" cy="365126"/>
          </a:xfrm>
        </p:spPr>
        <p:txBody>
          <a:bodyPr bIns="0" anchor="ctr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6A3B5-8550-4249-991D-E7F3F6B114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984" y="1844824"/>
            <a:ext cx="10076033" cy="4536504"/>
          </a:xfrm>
          <a:prstGeom prst="rect">
            <a:avLst/>
          </a:prstGeom>
        </p:spPr>
      </p:pic>
      <p:pic>
        <p:nvPicPr>
          <p:cNvPr id="11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81C89278-5128-45B9-87EE-4A73CDF0B6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275" y="188913"/>
            <a:ext cx="2923200" cy="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34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E10313-83A1-448F-BE57-360D766B857B}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AA94A96-465A-48DF-ACA7-F6B05D7BFF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697288"/>
            <a:ext cx="12203430" cy="211296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latin typeface="+mn-lt"/>
            </a:endParaRPr>
          </a:p>
        </p:txBody>
      </p:sp>
      <p:pic>
        <p:nvPicPr>
          <p:cNvPr id="4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FF9BB6C0-56AC-4553-B3C6-8B3E73419E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094" y="4245744"/>
            <a:ext cx="6025474" cy="105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EDEE64-CE0A-4BCB-8DC5-29079323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750" y="1560000"/>
            <a:ext cx="9715500" cy="1849437"/>
          </a:xfrm>
        </p:spPr>
        <p:txBody>
          <a:bodyPr lIns="0" tIns="0" rIns="0" bIns="0" anchor="ctr" anchorCtr="0"/>
          <a:lstStyle>
            <a:lvl1pPr algn="ctr"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09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Precision Medicine – A Paradigm Shift in Health Care / 2021-09-08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6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01396F63-C937-4B51-B9B6-60592FAF6E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9020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79520"/>
            <a:ext cx="5181600" cy="4001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79520"/>
            <a:ext cx="5181600" cy="4001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605C678-E121-4961-9138-91473A24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0813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5CF7B95-2A97-4688-B2F1-B314605B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813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9237A1D-0FA6-4B23-847F-9D1148FB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0813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E9E81-AAB2-439B-81B3-4389A4505098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9" name="Bildobjekt 8" descr="Logotyper: Karolinska Institutet och Karolinska Universitetssjukhuset">
            <a:extLst>
              <a:ext uri="{FF2B5EF4-FFF2-40B4-BE49-F238E27FC236}">
                <a16:creationId xmlns:a16="http://schemas.microsoft.com/office/drawing/2014/main" id="{CB870387-4384-4128-9E70-9D8DDA08F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0648"/>
            <a:ext cx="3384774" cy="5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18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B68C178-333F-41DC-9B59-3AEA83FEEA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17668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23370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57618"/>
            <a:ext cx="5157787" cy="32517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233706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57618"/>
            <a:ext cx="5183188" cy="32517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77B68C16-939D-4283-A46F-E15B97A05C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68E4C58-2D8E-4DAD-A02C-87211CF7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2C232B2-A223-4792-87B8-4CD83E86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29242A-BD81-4A9B-BFF6-0E55C63DF7EA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11" name="Bildobjekt 8" descr="Logotyper: Karolinska Institutet och Karolinska Universitetssjukhuset">
            <a:extLst>
              <a:ext uri="{FF2B5EF4-FFF2-40B4-BE49-F238E27FC236}">
                <a16:creationId xmlns:a16="http://schemas.microsoft.com/office/drawing/2014/main" id="{1218303E-5741-4E77-BC68-778B4D069A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0648"/>
            <a:ext cx="3384774" cy="5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97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C8CB13D8-873D-4609-9A57-54B1DC0BC9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926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FFE67C4-269F-4B48-B29E-2E3878BB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8DFF18C-DA4E-4B92-BB12-4D52019E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CFA043D-FC31-4CB7-9587-1C291B52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BBFBD3-A015-490E-A8C5-D9D2F2EA6A75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7" name="Bildobjekt 8" descr="Logotyper: Karolinska Institutet och Karolinska Universitetssjukhuset">
            <a:extLst>
              <a:ext uri="{FF2B5EF4-FFF2-40B4-BE49-F238E27FC236}">
                <a16:creationId xmlns:a16="http://schemas.microsoft.com/office/drawing/2014/main" id="{57E53468-97E1-47A0-8D94-5220045135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0648"/>
            <a:ext cx="3384774" cy="5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6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ACB04B52-2AC2-470E-B414-5D052FEC85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4EBCF84-EAA3-400C-AF45-505DE05A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763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ADE41D4-FC75-4A34-B441-A8D9AD2A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7638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53CFDB6-3DC5-4A23-ABFE-366EA62C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63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B040C7-4B69-4A2A-832C-90A6AA06BEE7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1274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A250EB0F-0B32-4EFB-804A-2198AF45ED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1923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4945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1943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5ED9191-9332-4840-B304-13E44358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763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7A6CDF0-BE3E-4B1C-A3DB-41E60E99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7638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BC356E1-F9AB-4570-8C07-7B6C1FFD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63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B10290-3513-4D11-AF72-322FD6955B7C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9" name="Bildobjekt 8" descr="Logotyper: Karolinska Institutet och Karolinska Universitetssjukhuset">
            <a:extLst>
              <a:ext uri="{FF2B5EF4-FFF2-40B4-BE49-F238E27FC236}">
                <a16:creationId xmlns:a16="http://schemas.microsoft.com/office/drawing/2014/main" id="{DD1284EA-2E09-4A5A-9B66-062DC90A8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0648"/>
            <a:ext cx="3384774" cy="5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30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D6F7918-7575-4161-B094-8B5644A3CA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1923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44945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1943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434C1D5-D7A8-431E-83F0-EA200C65F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4463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BB489A9-182F-49EC-99D8-CE75B145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463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1D876A6-2437-4A5A-A483-A36A0900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4463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F2E908-CFE7-461D-91AD-D269158E42FF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9" name="Bildobjekt 8" descr="Logotyper: Karolinska Institutet och Karolinska Universitetssjukhuset">
            <a:extLst>
              <a:ext uri="{FF2B5EF4-FFF2-40B4-BE49-F238E27FC236}">
                <a16:creationId xmlns:a16="http://schemas.microsoft.com/office/drawing/2014/main" id="{EF3B8C60-D2AD-4A75-B3DB-81BCC0280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0648"/>
            <a:ext cx="3384774" cy="5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03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9A17C83-A392-48FA-9FED-90DCB7F1AF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972648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Slide" r:id="rId16" imgW="353" imgH="353" progId="TCLayout.ActiveDocument.1">
                  <p:embed/>
                </p:oleObj>
              </mc:Choice>
              <mc:Fallback>
                <p:oleObj name="think-cell Slide" r:id="rId16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9A17C83-A392-48FA-9FED-90DCB7F1AF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FD77102-D4BD-4984-A804-9B459B820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902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mall för rubrikformat</a:t>
            </a:r>
            <a:endParaRPr lang="en-US" altLang="sv-SE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DCE556-B2CD-4266-9507-62EAEC88B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79520"/>
            <a:ext cx="10515600" cy="38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  <a:endParaRPr lang="en-US" alt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95D9F-FE38-4E6A-9420-0DDDD9EE2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AACC8-75E3-494E-8B14-4B7B915FB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B2C1-1DCF-4F8E-A2DF-68A18A2B7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365851B-5506-4961-8ECC-AD494B33523D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53" r:id="rId10"/>
    <p:sldLayoutId id="2147483754" r:id="rId11"/>
    <p:sldLayoutId id="2147483803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240C7DA-CB32-439C-A7F7-526A1CD12B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090249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think-cell Slide" r:id="rId13" imgW="353" imgH="353" progId="TCLayout.ActiveDocument.1">
                  <p:embed/>
                </p:oleObj>
              </mc:Choice>
              <mc:Fallback>
                <p:oleObj name="think-cell Slide" r:id="rId13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240C7DA-CB32-439C-A7F7-526A1CD12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086940-FD7B-445F-8EDC-24C98920A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250" y="6381327"/>
            <a:ext cx="9715500" cy="465570"/>
          </a:xfrm>
          <a:prstGeom prst="rect">
            <a:avLst/>
          </a:prstGeom>
        </p:spPr>
        <p:txBody>
          <a:bodyPr lIns="0" tIns="0" rIns="0" bIns="144000" anchor="b" anchorCtr="1"/>
          <a:lstStyle>
            <a:lvl1pPr>
              <a:defRPr sz="1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7F5329A-9A6C-425D-9168-706577E5F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923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  <a:endParaRPr lang="en-US" altLang="sv-S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F6AF12-1C0B-4387-AF69-CC57A1C12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79730"/>
            <a:ext cx="10515600" cy="385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  <a:p>
            <a:pPr lvl="5"/>
            <a:endParaRPr lang="en-US" alt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95D9F-FE38-4E6A-9420-0DDDD9EE2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4800" y="6463511"/>
            <a:ext cx="2743200" cy="365125"/>
          </a:xfrm>
          <a:prstGeom prst="rect">
            <a:avLst/>
          </a:prstGeom>
        </p:spPr>
        <p:txBody>
          <a:bodyPr vert="horz" lIns="0" tIns="0" rIns="0" bIns="14400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AACC8-75E3-494E-8B14-4B7B915FB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000" y="6075363"/>
            <a:ext cx="5778500" cy="776297"/>
          </a:xfrm>
          <a:prstGeom prst="rect">
            <a:avLst/>
          </a:prstGeom>
        </p:spPr>
        <p:txBody>
          <a:bodyPr vert="horz" lIns="0" tIns="0" rIns="0" bIns="14400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Precisionsmedicin - ett paradigmskifte inom hälso- och sjukvården</a:t>
            </a:r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57460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6000" indent="-2160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160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00" indent="-2160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160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32000" indent="-216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0">
          <p15:clr>
            <a:srgbClr val="F26B43"/>
          </p15:clr>
        </p15:guide>
        <p15:guide id="24" pos="7520">
          <p15:clr>
            <a:srgbClr val="F26B43"/>
          </p15:clr>
        </p15:guide>
        <p15:guide id="25" orient="horz">
          <p15:clr>
            <a:srgbClr val="F26B43"/>
          </p15:clr>
        </p15:guide>
        <p15:guide id="26" pos="700">
          <p15:clr>
            <a:srgbClr val="009FE2"/>
          </p15:clr>
        </p15:guide>
        <p15:guide id="27" pos="780">
          <p15:clr>
            <a:srgbClr val="009FE2"/>
          </p15:clr>
        </p15:guide>
        <p15:guide id="28" pos="1320">
          <p15:clr>
            <a:srgbClr val="009FE2"/>
          </p15:clr>
        </p15:guide>
        <p15:guide id="29" pos="1400">
          <p15:clr>
            <a:srgbClr val="009FE2"/>
          </p15:clr>
        </p15:guide>
        <p15:guide id="30" pos="1940">
          <p15:clr>
            <a:srgbClr val="009FE2"/>
          </p15:clr>
        </p15:guide>
        <p15:guide id="31" pos="2020">
          <p15:clr>
            <a:srgbClr val="009FE2"/>
          </p15:clr>
        </p15:guide>
        <p15:guide id="32" pos="2560">
          <p15:clr>
            <a:srgbClr val="009FE2"/>
          </p15:clr>
        </p15:guide>
        <p15:guide id="33" pos="2640">
          <p15:clr>
            <a:srgbClr val="009FE2"/>
          </p15:clr>
        </p15:guide>
        <p15:guide id="34" pos="3180">
          <p15:clr>
            <a:srgbClr val="009FE2"/>
          </p15:clr>
        </p15:guide>
        <p15:guide id="35" pos="3260">
          <p15:clr>
            <a:srgbClr val="009FE2"/>
          </p15:clr>
        </p15:guide>
        <p15:guide id="36" pos="3800">
          <p15:clr>
            <a:srgbClr val="009FE2"/>
          </p15:clr>
        </p15:guide>
        <p15:guide id="37" pos="3880">
          <p15:clr>
            <a:srgbClr val="009FE2"/>
          </p15:clr>
        </p15:guide>
        <p15:guide id="38" pos="4420">
          <p15:clr>
            <a:srgbClr val="009FE2"/>
          </p15:clr>
        </p15:guide>
        <p15:guide id="39" pos="4500">
          <p15:clr>
            <a:srgbClr val="009FE2"/>
          </p15:clr>
        </p15:guide>
        <p15:guide id="40" pos="5040">
          <p15:clr>
            <a:srgbClr val="009FE2"/>
          </p15:clr>
        </p15:guide>
        <p15:guide id="41" pos="5120">
          <p15:clr>
            <a:srgbClr val="009FE2"/>
          </p15:clr>
        </p15:guide>
        <p15:guide id="42" pos="5660">
          <p15:clr>
            <a:srgbClr val="009FE2"/>
          </p15:clr>
        </p15:guide>
        <p15:guide id="43" pos="5740">
          <p15:clr>
            <a:srgbClr val="009FE2"/>
          </p15:clr>
        </p15:guide>
        <p15:guide id="44" pos="6280">
          <p15:clr>
            <a:srgbClr val="009FE2"/>
          </p15:clr>
        </p15:guide>
        <p15:guide id="45" pos="6360">
          <p15:clr>
            <a:srgbClr val="009FE2"/>
          </p15:clr>
        </p15:guide>
        <p15:guide id="46" pos="6900">
          <p15:clr>
            <a:srgbClr val="009FE2"/>
          </p15:clr>
        </p15:guide>
        <p15:guide id="47" pos="6980">
          <p15:clr>
            <a:srgbClr val="009FE2"/>
          </p15:clr>
        </p15:guide>
        <p15:guide id="48" orient="horz" pos="504">
          <p15:clr>
            <a:srgbClr val="F26B43"/>
          </p15:clr>
        </p15:guide>
        <p15:guide id="49" orient="horz" pos="675">
          <p15:clr>
            <a:srgbClr val="009FE2"/>
          </p15:clr>
        </p15:guide>
        <p15:guide id="50" orient="horz" pos="846">
          <p15:clr>
            <a:srgbClr val="009FE2"/>
          </p15:clr>
        </p15:guide>
        <p15:guide id="51" orient="horz" pos="1017">
          <p15:clr>
            <a:srgbClr val="009FE2"/>
          </p15:clr>
        </p15:guide>
        <p15:guide id="52" orient="horz" pos="1188">
          <p15:clr>
            <a:srgbClr val="009FE2"/>
          </p15:clr>
        </p15:guide>
        <p15:guide id="53" orient="horz" pos="1359">
          <p15:clr>
            <a:srgbClr val="009FE2"/>
          </p15:clr>
        </p15:guide>
        <p15:guide id="54" orient="horz" pos="1530">
          <p15:clr>
            <a:srgbClr val="009FE2"/>
          </p15:clr>
        </p15:guide>
        <p15:guide id="55" orient="horz" pos="1701">
          <p15:clr>
            <a:srgbClr val="009FE2"/>
          </p15:clr>
        </p15:guide>
        <p15:guide id="56" orient="horz" pos="1872">
          <p15:clr>
            <a:srgbClr val="009FE2"/>
          </p15:clr>
        </p15:guide>
        <p15:guide id="57" orient="horz" pos="2043">
          <p15:clr>
            <a:srgbClr val="009FE2"/>
          </p15:clr>
        </p15:guide>
        <p15:guide id="58" orient="horz" pos="2214">
          <p15:clr>
            <a:srgbClr val="009FE2"/>
          </p15:clr>
        </p15:guide>
        <p15:guide id="59" orient="horz" pos="2385">
          <p15:clr>
            <a:srgbClr val="009FE2"/>
          </p15:clr>
        </p15:guide>
        <p15:guide id="60" orient="horz" pos="2556">
          <p15:clr>
            <a:srgbClr val="009FE2"/>
          </p15:clr>
        </p15:guide>
        <p15:guide id="61" orient="horz" pos="2727">
          <p15:clr>
            <a:srgbClr val="009FE2"/>
          </p15:clr>
        </p15:guide>
        <p15:guide id="62" orient="horz" pos="2898">
          <p15:clr>
            <a:srgbClr val="009FE2"/>
          </p15:clr>
        </p15:guide>
        <p15:guide id="63" orient="horz" pos="3069">
          <p15:clr>
            <a:srgbClr val="009FE2"/>
          </p15:clr>
        </p15:guide>
        <p15:guide id="64" orient="horz" pos="3240">
          <p15:clr>
            <a:srgbClr val="009FE2"/>
          </p15:clr>
        </p15:guide>
        <p15:guide id="65" orient="horz" pos="3411">
          <p15:clr>
            <a:srgbClr val="009FE2"/>
          </p15:clr>
        </p15:guide>
        <p15:guide id="66" orient="horz" pos="3582">
          <p15:clr>
            <a:srgbClr val="009FE2"/>
          </p15:clr>
        </p15:guide>
        <p15:guide id="67" orient="horz" pos="3753">
          <p15:clr>
            <a:srgbClr val="009FE2"/>
          </p15:clr>
        </p15:guide>
        <p15:guide id="68" orient="horz" pos="3924">
          <p15:clr>
            <a:srgbClr val="009FE2"/>
          </p15:clr>
        </p15:guide>
        <p15:guide id="69" orient="horz" pos="40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C0BFC32-36A8-4077-8C0E-4D081CFC61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732660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FC0BFC32-36A8-4077-8C0E-4D081CFC61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086940-FD7B-445F-8EDC-24C98920A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250" y="6381327"/>
            <a:ext cx="9715500" cy="465570"/>
          </a:xfrm>
          <a:prstGeom prst="rect">
            <a:avLst/>
          </a:prstGeom>
        </p:spPr>
        <p:txBody>
          <a:bodyPr lIns="0" tIns="0" rIns="0" bIns="144000" anchor="b" anchorCtr="1"/>
          <a:lstStyle>
            <a:lvl1pPr>
              <a:defRPr sz="1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87C172-E1B1-45D4-8C06-DC57BB8F2142}" type="slidenum">
              <a:rPr lang="en-US" altLang="sv-SE" smtClean="0"/>
              <a:pPr/>
              <a:t>‹#›</a:t>
            </a:fld>
            <a:endParaRPr lang="en-US" altLang="sv-SE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7F5329A-9A6C-425D-9168-706577E5F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923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  <a:endParaRPr lang="en-US" altLang="sv-S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F6AF12-1C0B-4387-AF69-CC57A1C12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79730"/>
            <a:ext cx="10515600" cy="385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  <a:p>
            <a:pPr lvl="5"/>
            <a:endParaRPr lang="en-US" alt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95D9F-FE38-4E6A-9420-0DDDD9EE2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4800" y="6463511"/>
            <a:ext cx="2743200" cy="365125"/>
          </a:xfrm>
          <a:prstGeom prst="rect">
            <a:avLst/>
          </a:prstGeom>
        </p:spPr>
        <p:txBody>
          <a:bodyPr vert="horz" lIns="0" tIns="0" rIns="0" bIns="14400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AACC8-75E3-494E-8B14-4B7B915FB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000" y="6075363"/>
            <a:ext cx="5778500" cy="776297"/>
          </a:xfrm>
          <a:prstGeom prst="rect">
            <a:avLst/>
          </a:prstGeom>
        </p:spPr>
        <p:txBody>
          <a:bodyPr vert="horz" lIns="0" tIns="0" rIns="0" bIns="14400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sv-SE"/>
              <a:t>Precision Medicine – A Paradigm Shift in Health Care / 2021-09-08</a:t>
            </a:r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99542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6000" indent="-2160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160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00" indent="-2160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160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32000" indent="-216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0">
          <p15:clr>
            <a:srgbClr val="F26B43"/>
          </p15:clr>
        </p15:guide>
        <p15:guide id="24" pos="7520">
          <p15:clr>
            <a:srgbClr val="F26B43"/>
          </p15:clr>
        </p15:guide>
        <p15:guide id="25" orient="horz">
          <p15:clr>
            <a:srgbClr val="F26B43"/>
          </p15:clr>
        </p15:guide>
        <p15:guide id="26" pos="700">
          <p15:clr>
            <a:srgbClr val="009FE2"/>
          </p15:clr>
        </p15:guide>
        <p15:guide id="27" pos="780">
          <p15:clr>
            <a:srgbClr val="009FE2"/>
          </p15:clr>
        </p15:guide>
        <p15:guide id="28" pos="1320">
          <p15:clr>
            <a:srgbClr val="009FE2"/>
          </p15:clr>
        </p15:guide>
        <p15:guide id="29" pos="1400">
          <p15:clr>
            <a:srgbClr val="009FE2"/>
          </p15:clr>
        </p15:guide>
        <p15:guide id="30" pos="1940">
          <p15:clr>
            <a:srgbClr val="009FE2"/>
          </p15:clr>
        </p15:guide>
        <p15:guide id="31" pos="2020">
          <p15:clr>
            <a:srgbClr val="009FE2"/>
          </p15:clr>
        </p15:guide>
        <p15:guide id="32" pos="2560">
          <p15:clr>
            <a:srgbClr val="009FE2"/>
          </p15:clr>
        </p15:guide>
        <p15:guide id="33" pos="2640">
          <p15:clr>
            <a:srgbClr val="009FE2"/>
          </p15:clr>
        </p15:guide>
        <p15:guide id="34" pos="3180">
          <p15:clr>
            <a:srgbClr val="009FE2"/>
          </p15:clr>
        </p15:guide>
        <p15:guide id="35" pos="3260">
          <p15:clr>
            <a:srgbClr val="009FE2"/>
          </p15:clr>
        </p15:guide>
        <p15:guide id="36" pos="3800">
          <p15:clr>
            <a:srgbClr val="009FE2"/>
          </p15:clr>
        </p15:guide>
        <p15:guide id="37" pos="3880">
          <p15:clr>
            <a:srgbClr val="009FE2"/>
          </p15:clr>
        </p15:guide>
        <p15:guide id="38" pos="4420">
          <p15:clr>
            <a:srgbClr val="009FE2"/>
          </p15:clr>
        </p15:guide>
        <p15:guide id="39" pos="4500">
          <p15:clr>
            <a:srgbClr val="009FE2"/>
          </p15:clr>
        </p15:guide>
        <p15:guide id="40" pos="5040">
          <p15:clr>
            <a:srgbClr val="009FE2"/>
          </p15:clr>
        </p15:guide>
        <p15:guide id="41" pos="5120">
          <p15:clr>
            <a:srgbClr val="009FE2"/>
          </p15:clr>
        </p15:guide>
        <p15:guide id="42" pos="5660">
          <p15:clr>
            <a:srgbClr val="009FE2"/>
          </p15:clr>
        </p15:guide>
        <p15:guide id="43" pos="5740">
          <p15:clr>
            <a:srgbClr val="009FE2"/>
          </p15:clr>
        </p15:guide>
        <p15:guide id="44" pos="6280">
          <p15:clr>
            <a:srgbClr val="009FE2"/>
          </p15:clr>
        </p15:guide>
        <p15:guide id="45" pos="6360">
          <p15:clr>
            <a:srgbClr val="009FE2"/>
          </p15:clr>
        </p15:guide>
        <p15:guide id="46" pos="6900">
          <p15:clr>
            <a:srgbClr val="009FE2"/>
          </p15:clr>
        </p15:guide>
        <p15:guide id="47" pos="6980">
          <p15:clr>
            <a:srgbClr val="009FE2"/>
          </p15:clr>
        </p15:guide>
        <p15:guide id="48" orient="horz" pos="504">
          <p15:clr>
            <a:srgbClr val="F26B43"/>
          </p15:clr>
        </p15:guide>
        <p15:guide id="49" orient="horz" pos="675">
          <p15:clr>
            <a:srgbClr val="009FE2"/>
          </p15:clr>
        </p15:guide>
        <p15:guide id="50" orient="horz" pos="846">
          <p15:clr>
            <a:srgbClr val="009FE2"/>
          </p15:clr>
        </p15:guide>
        <p15:guide id="51" orient="horz" pos="1017">
          <p15:clr>
            <a:srgbClr val="009FE2"/>
          </p15:clr>
        </p15:guide>
        <p15:guide id="52" orient="horz" pos="1188">
          <p15:clr>
            <a:srgbClr val="009FE2"/>
          </p15:clr>
        </p15:guide>
        <p15:guide id="53" orient="horz" pos="1359">
          <p15:clr>
            <a:srgbClr val="009FE2"/>
          </p15:clr>
        </p15:guide>
        <p15:guide id="54" orient="horz" pos="1530">
          <p15:clr>
            <a:srgbClr val="009FE2"/>
          </p15:clr>
        </p15:guide>
        <p15:guide id="55" orient="horz" pos="1701">
          <p15:clr>
            <a:srgbClr val="009FE2"/>
          </p15:clr>
        </p15:guide>
        <p15:guide id="56" orient="horz" pos="1872">
          <p15:clr>
            <a:srgbClr val="009FE2"/>
          </p15:clr>
        </p15:guide>
        <p15:guide id="57" orient="horz" pos="2043">
          <p15:clr>
            <a:srgbClr val="009FE2"/>
          </p15:clr>
        </p15:guide>
        <p15:guide id="58" orient="horz" pos="2214">
          <p15:clr>
            <a:srgbClr val="009FE2"/>
          </p15:clr>
        </p15:guide>
        <p15:guide id="59" orient="horz" pos="2385">
          <p15:clr>
            <a:srgbClr val="009FE2"/>
          </p15:clr>
        </p15:guide>
        <p15:guide id="60" orient="horz" pos="2556">
          <p15:clr>
            <a:srgbClr val="009FE2"/>
          </p15:clr>
        </p15:guide>
        <p15:guide id="61" orient="horz" pos="2727">
          <p15:clr>
            <a:srgbClr val="009FE2"/>
          </p15:clr>
        </p15:guide>
        <p15:guide id="62" orient="horz" pos="2898">
          <p15:clr>
            <a:srgbClr val="009FE2"/>
          </p15:clr>
        </p15:guide>
        <p15:guide id="63" orient="horz" pos="3069">
          <p15:clr>
            <a:srgbClr val="009FE2"/>
          </p15:clr>
        </p15:guide>
        <p15:guide id="64" orient="horz" pos="3240">
          <p15:clr>
            <a:srgbClr val="009FE2"/>
          </p15:clr>
        </p15:guide>
        <p15:guide id="65" orient="horz" pos="3411">
          <p15:clr>
            <a:srgbClr val="009FE2"/>
          </p15:clr>
        </p15:guide>
        <p15:guide id="66" orient="horz" pos="3582">
          <p15:clr>
            <a:srgbClr val="009FE2"/>
          </p15:clr>
        </p15:guide>
        <p15:guide id="67" orient="horz" pos="3753">
          <p15:clr>
            <a:srgbClr val="009FE2"/>
          </p15:clr>
        </p15:guide>
        <p15:guide id="68" orient="horz" pos="3924">
          <p15:clr>
            <a:srgbClr val="009FE2"/>
          </p15:clr>
        </p15:guide>
        <p15:guide id="69" orient="horz" pos="40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3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ur01.safelinks.protection.outlook.com/?url=https%3A%2F%2Fwww.karolinska.se%2Fom-oss%2Fom%2Fprecisionsmedicinskt-centrum-karolinska%2F&amp;data=04%7C01%7Canna.wedell%40ki.se%7C88dfe9d126924bd260ed08da035e3796%7Cbff7eef1cf4b4f32be3da1dda043c05d%7C0%7C0%7C637826001998318754%7CUnknown%7CTWFpbGZsb3d8eyJWIjoiMC4wLjAwMDAiLCJQIjoiV2luMzIiLCJBTiI6Ik1haWwiLCJXVCI6Mn0%3D%7C3000&amp;sdata=B9fjthhs0XAaYvavmiCrlcrOCYV3KHf%2Ba8IlR4n2P5U%3D&amp;reserved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sv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svg"/><Relationship Id="rId4" Type="http://schemas.openxmlformats.org/officeDocument/2006/relationships/image" Target="../media/image17.sv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1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86A3CF-ADAB-456D-A19B-EED5818F3B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Slide" r:id="rId5" imgW="340" imgH="345" progId="TCLayout.ActiveDocument.1">
                  <p:embed/>
                </p:oleObj>
              </mc:Choice>
              <mc:Fallback>
                <p:oleObj name="think-cell Slide" r:id="rId5" imgW="340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86A3CF-ADAB-456D-A19B-EED5818F3B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>
            <a:extLst>
              <a:ext uri="{FF2B5EF4-FFF2-40B4-BE49-F238E27FC236}">
                <a16:creationId xmlns:a16="http://schemas.microsoft.com/office/drawing/2014/main" id="{BDB7F54A-99A6-429F-8734-5D080CDC0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" y="3938732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 defTabSz="914400"/>
            <a:r>
              <a:rPr lang="sv-SE" alt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Precision Medicine Centre Karolinska</a:t>
            </a:r>
            <a:endParaRPr lang="sv-SE" altLang="sv-SE" sz="3200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4DD4AAC-AA51-47A0-9075-4C10F96C0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" y="4486865"/>
            <a:ext cx="9144000" cy="8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sv-SE" altLang="sv-SE" sz="1800" dirty="0"/>
              <a:t>Digital </a:t>
            </a:r>
            <a:r>
              <a:rPr lang="sv-SE" altLang="sv-SE" sz="1800" dirty="0" err="1"/>
              <a:t>Futures</a:t>
            </a:r>
            <a:r>
              <a:rPr lang="sv-SE" altLang="sv-SE" sz="1800" dirty="0"/>
              <a:t> </a:t>
            </a:r>
            <a:r>
              <a:rPr lang="sv-SE" altLang="sv-SE" sz="1800" dirty="0" err="1"/>
              <a:t>Hub</a:t>
            </a:r>
            <a:r>
              <a:rPr lang="sv-SE" altLang="sv-SE" sz="1800" dirty="0"/>
              <a:t>, KTH</a:t>
            </a:r>
          </a:p>
          <a:p>
            <a:pPr marL="0" indent="0" defTabSz="914400">
              <a:spcBef>
                <a:spcPts val="1200"/>
              </a:spcBef>
              <a:buNone/>
            </a:pPr>
            <a:r>
              <a:rPr lang="sv-SE" altLang="sv-SE" sz="1200" dirty="0"/>
              <a:t>2022-03-25</a:t>
            </a:r>
          </a:p>
        </p:txBody>
      </p:sp>
      <p:pic>
        <p:nvPicPr>
          <p:cNvPr id="7" name="Bildobjekt 6" descr="The logos of Karolinska Institutet and Karolinska University Hospital">
            <a:extLst>
              <a:ext uri="{FF2B5EF4-FFF2-40B4-BE49-F238E27FC236}">
                <a16:creationId xmlns:a16="http://schemas.microsoft.com/office/drawing/2014/main" id="{9FD6634E-8A64-46A5-B3BA-CAFE04F69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4833699"/>
            <a:ext cx="4535488" cy="79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70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E5DF42F-1584-48F4-B7D5-C1A6A3B8866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8943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think-cell Slide" r:id="rId5" imgW="340" imgH="345" progId="TCLayout.ActiveDocument.1">
                  <p:embed/>
                </p:oleObj>
              </mc:Choice>
              <mc:Fallback>
                <p:oleObj name="think-cell Slide" r:id="rId5" imgW="340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E5DF42F-1584-48F4-B7D5-C1A6A3B88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4F2F1A8-D3F8-42A4-A939-329ABC8C2E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49" b="7449"/>
          <a:stretch>
            <a:fillRect/>
          </a:stretch>
        </p:blipFill>
        <p:spPr>
          <a:xfrm>
            <a:off x="6169806" y="1772816"/>
            <a:ext cx="4784725" cy="4071938"/>
          </a:xfr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D2D615-64C4-4D7B-8750-69845D475DA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38250" y="1772816"/>
            <a:ext cx="4784725" cy="4071938"/>
          </a:xfrm>
        </p:spPr>
        <p:txBody>
          <a:bodyPr/>
          <a:lstStyle/>
          <a:p>
            <a:pPr lvl="0"/>
            <a:r>
              <a:rPr lang="sv-SE" dirty="0"/>
              <a:t>Academy </a:t>
            </a:r>
            <a:r>
              <a:rPr lang="sv-SE" dirty="0" err="1"/>
              <a:t>integrated</a:t>
            </a:r>
            <a:r>
              <a:rPr lang="sv-SE" dirty="0"/>
              <a:t> in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care</a:t>
            </a:r>
            <a:endParaRPr lang="sv-SE" dirty="0"/>
          </a:p>
          <a:p>
            <a:pPr lvl="0"/>
            <a:r>
              <a:rPr lang="en-US" dirty="0"/>
              <a:t>Data handling</a:t>
            </a:r>
          </a:p>
          <a:p>
            <a:pPr marL="630238" lvl="1"/>
            <a:r>
              <a:rPr lang="en-US" dirty="0"/>
              <a:t>Storage and computation capacity</a:t>
            </a:r>
          </a:p>
          <a:p>
            <a:pPr marL="630238" lvl="1"/>
            <a:r>
              <a:rPr lang="en-US" dirty="0"/>
              <a:t>Bioinformatics (new competences) </a:t>
            </a:r>
          </a:p>
          <a:p>
            <a:pPr marL="630238" lvl="1"/>
            <a:r>
              <a:rPr lang="en-US" dirty="0"/>
              <a:t>AI will be instrumental</a:t>
            </a:r>
            <a:endParaRPr lang="sv-SE" dirty="0"/>
          </a:p>
          <a:p>
            <a:r>
              <a:rPr lang="en-US" dirty="0"/>
              <a:t>Diagnostic development</a:t>
            </a:r>
          </a:p>
          <a:p>
            <a:pPr marL="630238" lvl="1"/>
            <a:r>
              <a:rPr lang="en-US" dirty="0"/>
              <a:t>Testbeds</a:t>
            </a:r>
          </a:p>
          <a:p>
            <a:pPr marL="630238" lvl="1"/>
            <a:r>
              <a:rPr lang="en-US" dirty="0"/>
              <a:t>Integrated research platforms</a:t>
            </a:r>
          </a:p>
          <a:p>
            <a:pPr marL="630238" lvl="1"/>
            <a:r>
              <a:rPr lang="en-US" dirty="0"/>
              <a:t>Structures for implementation of research and innovation</a:t>
            </a:r>
          </a:p>
          <a:p>
            <a:r>
              <a:rPr lang="en-US" dirty="0"/>
              <a:t>Clinical trial unit as an integrated part </a:t>
            </a:r>
            <a:br>
              <a:rPr lang="en-US" dirty="0"/>
            </a:br>
            <a:r>
              <a:rPr lang="en-US" dirty="0"/>
              <a:t>of the patient’s treatment</a:t>
            </a:r>
          </a:p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E99CFA2-B6E9-4AF8-82A1-AD40DC6C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C172-E1B1-45D4-8C06-DC57BB8F2142}" type="slidenum">
              <a:rPr lang="en-US" altLang="sv-SE" smtClean="0"/>
              <a:pPr/>
              <a:t>9</a:t>
            </a:fld>
            <a:endParaRPr lang="en-US" alt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19AD9D0E-B398-441C-B531-4CE1F7E9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70" y="368168"/>
            <a:ext cx="9715500" cy="1304396"/>
          </a:xfrm>
        </p:spPr>
        <p:txBody>
          <a:bodyPr vert="horz"/>
          <a:lstStyle/>
          <a:p>
            <a:r>
              <a:rPr lang="sv-SE" dirty="0"/>
              <a:t>Precision Medicine Centre Karolinska</a:t>
            </a:r>
            <a:br>
              <a:rPr lang="sv-SE" dirty="0"/>
            </a:br>
            <a:r>
              <a:rPr lang="sv-SE" sz="2800" dirty="0" err="1"/>
              <a:t>Examples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focus areas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3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CD27A6C-C722-40B6-81FF-A2C224015A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8209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CD27A6C-C722-40B6-81FF-A2C224015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B83873E-2140-44F2-9074-D75D4D9E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6"/>
            <a:ext cx="6840760" cy="1047751"/>
          </a:xfrm>
        </p:spPr>
        <p:txBody>
          <a:bodyPr vert="horz"/>
          <a:lstStyle/>
          <a:p>
            <a:pPr algn="l"/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AI </a:t>
            </a:r>
            <a:r>
              <a:rPr lang="sv-SE" dirty="0" err="1"/>
              <a:t>applications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CC8D5-EF0A-47DD-A7F1-826A23F5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C172-E1B1-45D4-8C06-DC57BB8F2142}" type="slidenum">
              <a:rPr lang="en-US" altLang="sv-SE" smtClean="0"/>
              <a:pPr/>
              <a:t>10</a:t>
            </a:fld>
            <a:endParaRPr lang="en-US" alt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0A38D-895A-4538-A53B-BCF7A0371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251" y="1124744"/>
            <a:ext cx="9715498" cy="5228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15256-7001-4E8A-A811-C40DDDFFFD66}"/>
              </a:ext>
            </a:extLst>
          </p:cNvPr>
          <p:cNvSpPr txBox="1"/>
          <p:nvPr/>
        </p:nvSpPr>
        <p:spPr>
          <a:xfrm>
            <a:off x="119336" y="6544632"/>
            <a:ext cx="9863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100" dirty="0"/>
              <a:t>Source:		</a:t>
            </a:r>
            <a:r>
              <a:rPr lang="en-GB" sz="1100" b="0" i="1" u="none" strike="noStrike" baseline="0" dirty="0">
                <a:latin typeface="CIDFont+F3"/>
              </a:rPr>
              <a:t>From pilot to clinical practice: Barriers and facilitators in the implementation of artificial </a:t>
            </a:r>
            <a:r>
              <a:rPr lang="sv-SE" sz="1100" b="0" i="1" u="none" strike="noStrike" baseline="0" dirty="0" err="1">
                <a:latin typeface="CIDFont+F3"/>
              </a:rPr>
              <a:t>intelligence</a:t>
            </a:r>
            <a:r>
              <a:rPr lang="sv-SE" sz="1100" b="0" i="1" u="none" strike="noStrike" baseline="0" dirty="0">
                <a:latin typeface="CIDFont+F3"/>
              </a:rPr>
              <a:t> in </a:t>
            </a:r>
            <a:r>
              <a:rPr lang="sv-SE" sz="1100" b="0" i="1" u="none" strike="noStrike" baseline="0" dirty="0" err="1">
                <a:latin typeface="CIDFont+F3"/>
              </a:rPr>
              <a:t>health</a:t>
            </a:r>
            <a:r>
              <a:rPr lang="sv-SE" sz="1100" b="0" i="1" u="none" strike="noStrike" baseline="0" dirty="0">
                <a:latin typeface="CIDFont+F3"/>
              </a:rPr>
              <a:t> </a:t>
            </a:r>
            <a:r>
              <a:rPr lang="sv-SE" sz="1100" b="0" i="1" u="none" strike="noStrike" baseline="0" dirty="0" err="1">
                <a:latin typeface="CIDFont+F3"/>
              </a:rPr>
              <a:t>care</a:t>
            </a:r>
            <a:r>
              <a:rPr lang="sv-SE" sz="1100" b="0" i="0" u="none" strike="noStrike" baseline="0" dirty="0">
                <a:latin typeface="CIDFont+F3"/>
              </a:rPr>
              <a:t>, S. Lerenius, 2021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62572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72070-B831-4DE9-89BB-4598B1CC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C172-E1B1-45D4-8C06-DC57BB8F2142}" type="slidenum">
              <a:rPr lang="en-US" altLang="sv-SE" smtClean="0"/>
              <a:pPr/>
              <a:t>11</a:t>
            </a:fld>
            <a:endParaRPr lang="en-US" alt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ED690-6915-4689-880F-C21B467E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96" y="249928"/>
            <a:ext cx="9073008" cy="667670"/>
          </a:xfrm>
        </p:spPr>
        <p:txBody>
          <a:bodyPr vert="horz">
            <a:noAutofit/>
          </a:bodyPr>
          <a:lstStyle/>
          <a:p>
            <a:pPr algn="l"/>
            <a:r>
              <a:rPr lang="sv-SE" sz="2800" dirty="0"/>
              <a:t>Decision support </a:t>
            </a:r>
            <a:r>
              <a:rPr lang="sv-SE" sz="2800" dirty="0" err="1"/>
              <a:t>based</a:t>
            </a:r>
            <a:r>
              <a:rPr lang="sv-SE" sz="2800" dirty="0"/>
              <a:t> on multimodal </a:t>
            </a:r>
            <a:r>
              <a:rPr lang="sv-SE" sz="2800" dirty="0" err="1"/>
              <a:t>diagnostics</a:t>
            </a:r>
            <a:br>
              <a:rPr lang="sv-SE" sz="2400" dirty="0"/>
            </a:br>
            <a:r>
              <a:rPr lang="sv-SE" sz="2000" dirty="0"/>
              <a:t>The </a:t>
            </a:r>
            <a:r>
              <a:rPr lang="sv-SE" sz="2000" dirty="0" err="1"/>
              <a:t>future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AI in PM?</a:t>
            </a:r>
            <a:endParaRPr lang="sv-SE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9D7D72-1A2E-4921-A875-537BB73C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42" y="959662"/>
            <a:ext cx="10148316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5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CC6FB2-0549-4DB2-A62C-9DB136753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sv-SE" sz="36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3B62972-D79D-4215-9123-E304587CE8AF}"/>
              </a:ext>
            </a:extLst>
          </p:cNvPr>
          <p:cNvSpPr txBox="1"/>
          <p:nvPr/>
        </p:nvSpPr>
        <p:spPr>
          <a:xfrm>
            <a:off x="3354865" y="6021288"/>
            <a:ext cx="5482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hlinkClick r:id="rId4" tooltip="Ursprunglig URL:&#10;https://www.karolinska.se/om-oss/om/precisionsmedicinskt-centrum-karolinska/&#10;&#10;Klicka på länken om du vill öppna den."/>
              </a:rPr>
              <a:t>karolinska.se/precisionsmedicin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83672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185653F-3411-42C8-8529-24E5BAA1AE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9688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185653F-3411-42C8-8529-24E5BAA1AE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57C67092-1256-4FCB-803A-06371952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8573"/>
            <a:ext cx="8064896" cy="1309335"/>
          </a:xfrm>
        </p:spPr>
        <p:txBody>
          <a:bodyPr vert="horz"/>
          <a:lstStyle/>
          <a:p>
            <a:r>
              <a:rPr lang="sv-SE" sz="2400" dirty="0"/>
              <a:t>Precision medicine </a:t>
            </a:r>
            <a:r>
              <a:rPr lang="sv-SE" sz="2400" dirty="0" err="1"/>
              <a:t>originates</a:t>
            </a:r>
            <a:r>
              <a:rPr lang="sv-SE" sz="2400" dirty="0"/>
              <a:t> from the </a:t>
            </a:r>
            <a:r>
              <a:rPr lang="sv-SE" sz="2400" dirty="0" err="1"/>
              <a:t>development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genomics</a:t>
            </a:r>
            <a:r>
              <a:rPr lang="sv-SE" sz="2400" dirty="0"/>
              <a:t> over the last </a:t>
            </a:r>
            <a:r>
              <a:rPr lang="sv-SE" sz="2400" dirty="0" err="1"/>
              <a:t>two</a:t>
            </a:r>
            <a:r>
              <a:rPr lang="sv-SE" sz="2400" dirty="0"/>
              <a:t> </a:t>
            </a:r>
            <a:r>
              <a:rPr lang="sv-SE" sz="2400" dirty="0" err="1"/>
              <a:t>decades</a:t>
            </a:r>
            <a:endParaRPr lang="sv-SE" sz="24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0622C30-ED9E-4367-B7A6-D884D65C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C172-E1B1-45D4-8C06-DC57BB8F2142}" type="slidenum">
              <a:rPr lang="en-US" altLang="sv-SE" smtClean="0"/>
              <a:pPr/>
              <a:t>1</a:t>
            </a:fld>
            <a:endParaRPr lang="en-US" alt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8E817-6ECB-4F8C-B172-C1DB43B42B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79"/>
          <a:stretch/>
        </p:blipFill>
        <p:spPr>
          <a:xfrm>
            <a:off x="1008940" y="1233248"/>
            <a:ext cx="10174120" cy="5148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66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70CFA-0A25-4E64-9231-A7625DC0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C172-E1B1-45D4-8C06-DC57BB8F2142}" type="slidenum">
              <a:rPr lang="en-US" altLang="sv-SE" smtClean="0"/>
              <a:pPr/>
              <a:t>2</a:t>
            </a:fld>
            <a:endParaRPr lang="en-US" altLang="sv-S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DF2DEB-D506-4D36-9E9B-F336E9D68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6"/>
            <a:ext cx="7735197" cy="794681"/>
          </a:xfrm>
        </p:spPr>
        <p:txBody>
          <a:bodyPr vert="horz"/>
          <a:lstStyle/>
          <a:p>
            <a:pPr algn="l"/>
            <a:r>
              <a:rPr lang="sv-SE" dirty="0"/>
              <a:t>A </a:t>
            </a:r>
            <a:r>
              <a:rPr lang="sv-SE" dirty="0" err="1"/>
              <a:t>surge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treatment</a:t>
            </a:r>
            <a:r>
              <a:rPr lang="sv-SE" dirty="0"/>
              <a:t> options…</a:t>
            </a:r>
            <a:endParaRPr lang="en-SE" dirty="0"/>
          </a:p>
        </p:txBody>
      </p:sp>
      <p:pic>
        <p:nvPicPr>
          <p:cNvPr id="6" name="Picture 5" descr="History of Lung Cancer Treatment Advances Chart">
            <a:extLst>
              <a:ext uri="{FF2B5EF4-FFF2-40B4-BE49-F238E27FC236}">
                <a16:creationId xmlns:a16="http://schemas.microsoft.com/office/drawing/2014/main" id="{3B68C668-7477-49AE-8B58-964271CE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22549"/>
            <a:ext cx="97536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1">
            <a:extLst>
              <a:ext uri="{FF2B5EF4-FFF2-40B4-BE49-F238E27FC236}">
                <a16:creationId xmlns:a16="http://schemas.microsoft.com/office/drawing/2014/main" id="{F448A297-EC73-4908-B480-B6C77CCD0895}"/>
              </a:ext>
            </a:extLst>
          </p:cNvPr>
          <p:cNvSpPr txBox="1"/>
          <p:nvPr/>
        </p:nvSpPr>
        <p:spPr>
          <a:xfrm>
            <a:off x="1055440" y="1331716"/>
            <a:ext cx="358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FDA </a:t>
            </a:r>
            <a:r>
              <a:rPr lang="sv-SE" b="1" dirty="0" err="1"/>
              <a:t>approved</a:t>
            </a:r>
            <a:r>
              <a:rPr lang="sv-SE" b="1" dirty="0"/>
              <a:t> </a:t>
            </a:r>
            <a:r>
              <a:rPr lang="sv-SE" b="1" dirty="0" err="1"/>
              <a:t>drugs</a:t>
            </a:r>
            <a:r>
              <a:rPr lang="sv-SE" b="1" dirty="0"/>
              <a:t> for </a:t>
            </a:r>
            <a:r>
              <a:rPr lang="sv-SE" b="1" dirty="0" err="1"/>
              <a:t>lung</a:t>
            </a:r>
            <a:r>
              <a:rPr lang="sv-SE" b="1" dirty="0"/>
              <a:t> cancer</a:t>
            </a:r>
          </a:p>
        </p:txBody>
      </p:sp>
    </p:spTree>
    <p:extLst>
      <p:ext uri="{BB962C8B-B14F-4D97-AF65-F5344CB8AC3E}">
        <p14:creationId xmlns:p14="http://schemas.microsoft.com/office/powerpoint/2010/main" val="283601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E7696-609E-480C-A25F-AE1C56CC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C172-E1B1-45D4-8C06-DC57BB8F2142}" type="slidenum">
              <a:rPr lang="en-US" altLang="sv-SE" smtClean="0"/>
              <a:pPr/>
              <a:t>3</a:t>
            </a:fld>
            <a:endParaRPr lang="en-US" altLang="sv-SE" dirty="0"/>
          </a:p>
        </p:txBody>
      </p:sp>
      <p:pic>
        <p:nvPicPr>
          <p:cNvPr id="5" name="Bildobjekt 16">
            <a:extLst>
              <a:ext uri="{FF2B5EF4-FFF2-40B4-BE49-F238E27FC236}">
                <a16:creationId xmlns:a16="http://schemas.microsoft.com/office/drawing/2014/main" id="{02589AD4-4156-4723-B1AF-9D779C725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1" y="1418840"/>
            <a:ext cx="6480720" cy="48993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0886988-1C8A-4C23-B09A-9CBF189A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6"/>
            <a:ext cx="7735197" cy="794681"/>
          </a:xfrm>
        </p:spPr>
        <p:txBody>
          <a:bodyPr vert="horz">
            <a:normAutofit fontScale="90000"/>
          </a:bodyPr>
          <a:lstStyle/>
          <a:p>
            <a:pPr algn="l"/>
            <a:r>
              <a:rPr lang="sv-SE" dirty="0"/>
              <a:t>…and </a:t>
            </a:r>
            <a:r>
              <a:rPr lang="sv-SE" dirty="0" err="1"/>
              <a:t>of</a:t>
            </a:r>
            <a:r>
              <a:rPr lang="sv-SE" dirty="0"/>
              <a:t> data in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storage</a:t>
            </a:r>
            <a:r>
              <a:rPr lang="sv-SE" dirty="0"/>
              <a:t>, </a:t>
            </a:r>
            <a:r>
              <a:rPr lang="sv-SE" dirty="0" err="1"/>
              <a:t>treatment</a:t>
            </a:r>
            <a:r>
              <a:rPr lang="sv-SE" dirty="0"/>
              <a:t> and </a:t>
            </a:r>
            <a:r>
              <a:rPr lang="sv-SE" dirty="0" err="1"/>
              <a:t>analysis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11915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B45D0-60A6-4F41-B1C0-8559BDDC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C172-E1B1-45D4-8C06-DC57BB8F2142}" type="slidenum">
              <a:rPr lang="en-US" altLang="sv-SE" smtClean="0"/>
              <a:pPr/>
              <a:t>4</a:t>
            </a:fld>
            <a:endParaRPr lang="en-US" altLang="sv-SE" dirty="0"/>
          </a:p>
        </p:txBody>
      </p:sp>
      <p:sp>
        <p:nvSpPr>
          <p:cNvPr id="75" name="Title 6">
            <a:extLst>
              <a:ext uri="{FF2B5EF4-FFF2-40B4-BE49-F238E27FC236}">
                <a16:creationId xmlns:a16="http://schemas.microsoft.com/office/drawing/2014/main" id="{0863CF64-CCF7-4E02-95C4-574430037A3D}"/>
              </a:ext>
            </a:extLst>
          </p:cNvPr>
          <p:cNvSpPr txBox="1">
            <a:spLocks/>
          </p:cNvSpPr>
          <p:nvPr/>
        </p:nvSpPr>
        <p:spPr>
          <a:xfrm>
            <a:off x="6716454" y="1281346"/>
            <a:ext cx="4787479" cy="4466080"/>
          </a:xfrm>
          <a:prstGeom prst="rect">
            <a:avLst/>
          </a:prstGeom>
          <a:solidFill>
            <a:sysClr val="window" lastClr="FFFFFF">
              <a:alpha val="55000"/>
            </a:sys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CE958FF9-5AE6-4E0D-A53E-4E4726000E28}"/>
              </a:ext>
            </a:extLst>
          </p:cNvPr>
          <p:cNvSpPr txBox="1">
            <a:spLocks/>
          </p:cNvSpPr>
          <p:nvPr/>
        </p:nvSpPr>
        <p:spPr bwMode="auto">
          <a:xfrm>
            <a:off x="407368" y="260648"/>
            <a:ext cx="8424936" cy="79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Multimodal patient stratification and monitoring </a:t>
            </a:r>
            <a:br>
              <a:rPr kumimoji="0" lang="sv-SE" sz="3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v-SE" sz="3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 key to precision medicine</a:t>
            </a:r>
            <a:endParaRPr kumimoji="0" lang="sv-SE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7" name="Graphic 76" descr="Man with solid fill">
            <a:extLst>
              <a:ext uri="{FF2B5EF4-FFF2-40B4-BE49-F238E27FC236}">
                <a16:creationId xmlns:a16="http://schemas.microsoft.com/office/drawing/2014/main" id="{396B2089-E86C-49B9-8055-7F547FCE9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3353" y="1371668"/>
            <a:ext cx="828037" cy="828037"/>
          </a:xfrm>
          <a:prstGeom prst="rect">
            <a:avLst/>
          </a:prstGeom>
        </p:spPr>
      </p:pic>
      <p:pic>
        <p:nvPicPr>
          <p:cNvPr id="78" name="Graphic 77" descr="Man with solid fill">
            <a:extLst>
              <a:ext uri="{FF2B5EF4-FFF2-40B4-BE49-F238E27FC236}">
                <a16:creationId xmlns:a16="http://schemas.microsoft.com/office/drawing/2014/main" id="{43F06B4E-B94E-4D40-A8F7-1876DA14E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7735" y="1388971"/>
            <a:ext cx="828037" cy="828037"/>
          </a:xfrm>
          <a:prstGeom prst="rect">
            <a:avLst/>
          </a:prstGeom>
        </p:spPr>
      </p:pic>
      <p:pic>
        <p:nvPicPr>
          <p:cNvPr id="79" name="Graphic 78" descr="Man with solid fill">
            <a:extLst>
              <a:ext uri="{FF2B5EF4-FFF2-40B4-BE49-F238E27FC236}">
                <a16:creationId xmlns:a16="http://schemas.microsoft.com/office/drawing/2014/main" id="{30972C9A-4D34-4984-A07E-7E41FB0A4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0822" y="2165893"/>
            <a:ext cx="828037" cy="828037"/>
          </a:xfrm>
          <a:prstGeom prst="rect">
            <a:avLst/>
          </a:prstGeom>
        </p:spPr>
      </p:pic>
      <p:pic>
        <p:nvPicPr>
          <p:cNvPr id="80" name="Graphic 79" descr="Man with solid fill">
            <a:extLst>
              <a:ext uri="{FF2B5EF4-FFF2-40B4-BE49-F238E27FC236}">
                <a16:creationId xmlns:a16="http://schemas.microsoft.com/office/drawing/2014/main" id="{9CF0D884-3D14-4CEB-ABCF-258F66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3852" y="2195257"/>
            <a:ext cx="828037" cy="828037"/>
          </a:xfrm>
          <a:prstGeom prst="rect">
            <a:avLst/>
          </a:prstGeom>
        </p:spPr>
      </p:pic>
      <p:pic>
        <p:nvPicPr>
          <p:cNvPr id="81" name="Graphic 80" descr="Man with solid fill">
            <a:extLst>
              <a:ext uri="{FF2B5EF4-FFF2-40B4-BE49-F238E27FC236}">
                <a16:creationId xmlns:a16="http://schemas.microsoft.com/office/drawing/2014/main" id="{11B24CC7-0460-4367-AE57-0C1636A85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3785" y="2197947"/>
            <a:ext cx="828037" cy="828037"/>
          </a:xfrm>
          <a:prstGeom prst="rect">
            <a:avLst/>
          </a:prstGeom>
        </p:spPr>
      </p:pic>
      <p:pic>
        <p:nvPicPr>
          <p:cNvPr id="82" name="Graphic 81" descr="Man with solid fill">
            <a:extLst>
              <a:ext uri="{FF2B5EF4-FFF2-40B4-BE49-F238E27FC236}">
                <a16:creationId xmlns:a16="http://schemas.microsoft.com/office/drawing/2014/main" id="{D9775249-8AE7-4EFC-9098-B4C9DC449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2425" y="1386420"/>
            <a:ext cx="828037" cy="828037"/>
          </a:xfrm>
          <a:prstGeom prst="rect">
            <a:avLst/>
          </a:prstGeom>
        </p:spPr>
      </p:pic>
      <p:pic>
        <p:nvPicPr>
          <p:cNvPr id="83" name="Graphic 82" descr="Man with solid fill">
            <a:extLst>
              <a:ext uri="{FF2B5EF4-FFF2-40B4-BE49-F238E27FC236}">
                <a16:creationId xmlns:a16="http://schemas.microsoft.com/office/drawing/2014/main" id="{1293E536-4CF6-4926-A465-4C4604A31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7182" y="1375495"/>
            <a:ext cx="828037" cy="828037"/>
          </a:xfrm>
          <a:prstGeom prst="rect">
            <a:avLst/>
          </a:prstGeom>
        </p:spPr>
      </p:pic>
      <p:pic>
        <p:nvPicPr>
          <p:cNvPr id="84" name="Graphic 83" descr="Man with solid fill">
            <a:extLst>
              <a:ext uri="{FF2B5EF4-FFF2-40B4-BE49-F238E27FC236}">
                <a16:creationId xmlns:a16="http://schemas.microsoft.com/office/drawing/2014/main" id="{DC700DD4-D2B2-409B-9E1E-27A34A018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4209" y="1360743"/>
            <a:ext cx="828037" cy="828037"/>
          </a:xfrm>
          <a:prstGeom prst="rect">
            <a:avLst/>
          </a:prstGeom>
        </p:spPr>
      </p:pic>
      <p:pic>
        <p:nvPicPr>
          <p:cNvPr id="85" name="Graphic 84" descr="Man with solid fill">
            <a:extLst>
              <a:ext uri="{FF2B5EF4-FFF2-40B4-BE49-F238E27FC236}">
                <a16:creationId xmlns:a16="http://schemas.microsoft.com/office/drawing/2014/main" id="{1D6F422E-0D30-415D-AE1B-E4F529872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8549" y="1372307"/>
            <a:ext cx="828037" cy="828037"/>
          </a:xfrm>
          <a:prstGeom prst="rect">
            <a:avLst/>
          </a:prstGeom>
        </p:spPr>
      </p:pic>
      <p:pic>
        <p:nvPicPr>
          <p:cNvPr id="86" name="Graphic 85" descr="Man with solid fill">
            <a:extLst>
              <a:ext uri="{FF2B5EF4-FFF2-40B4-BE49-F238E27FC236}">
                <a16:creationId xmlns:a16="http://schemas.microsoft.com/office/drawing/2014/main" id="{5B8FDA0D-4F15-4156-BE8C-F383D1C88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5165" y="2169720"/>
            <a:ext cx="828037" cy="828037"/>
          </a:xfrm>
          <a:prstGeom prst="rect">
            <a:avLst/>
          </a:prstGeom>
        </p:spPr>
      </p:pic>
      <p:pic>
        <p:nvPicPr>
          <p:cNvPr id="87" name="Graphic 86" descr="Man with solid fill">
            <a:extLst>
              <a:ext uri="{FF2B5EF4-FFF2-40B4-BE49-F238E27FC236}">
                <a16:creationId xmlns:a16="http://schemas.microsoft.com/office/drawing/2014/main" id="{8CA6B3C8-CF48-4798-860E-0C3A69908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1822" y="2208379"/>
            <a:ext cx="828037" cy="828037"/>
          </a:xfrm>
          <a:prstGeom prst="rect">
            <a:avLst/>
          </a:prstGeom>
        </p:spPr>
      </p:pic>
      <p:pic>
        <p:nvPicPr>
          <p:cNvPr id="88" name="Graphic 87" descr="Medicine outline">
            <a:extLst>
              <a:ext uri="{FF2B5EF4-FFF2-40B4-BE49-F238E27FC236}">
                <a16:creationId xmlns:a16="http://schemas.microsoft.com/office/drawing/2014/main" id="{337A4AC3-6B68-4C4C-84D4-CBE35CBA55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50843" y="3061334"/>
            <a:ext cx="896679" cy="896679"/>
          </a:xfrm>
          <a:prstGeom prst="rect">
            <a:avLst/>
          </a:prstGeom>
        </p:spPr>
      </p:pic>
      <p:pic>
        <p:nvPicPr>
          <p:cNvPr id="89" name="Graphic 88" descr="Man with solid fill">
            <a:extLst>
              <a:ext uri="{FF2B5EF4-FFF2-40B4-BE49-F238E27FC236}">
                <a16:creationId xmlns:a16="http://schemas.microsoft.com/office/drawing/2014/main" id="{059F29E0-A740-4E11-B1F5-06A7C644FA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5703" y="4679289"/>
            <a:ext cx="828037" cy="828037"/>
          </a:xfrm>
          <a:prstGeom prst="rect">
            <a:avLst/>
          </a:prstGeom>
        </p:spPr>
      </p:pic>
      <p:pic>
        <p:nvPicPr>
          <p:cNvPr id="90" name="Graphic 89" descr="Man with solid fill">
            <a:extLst>
              <a:ext uri="{FF2B5EF4-FFF2-40B4-BE49-F238E27FC236}">
                <a16:creationId xmlns:a16="http://schemas.microsoft.com/office/drawing/2014/main" id="{FBE7F696-481A-47B2-8370-C23F37E8C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4473" y="3963539"/>
            <a:ext cx="828037" cy="828037"/>
          </a:xfrm>
          <a:prstGeom prst="rect">
            <a:avLst/>
          </a:prstGeom>
        </p:spPr>
      </p:pic>
      <p:pic>
        <p:nvPicPr>
          <p:cNvPr id="91" name="Graphic 90" descr="Man with solid fill">
            <a:extLst>
              <a:ext uri="{FF2B5EF4-FFF2-40B4-BE49-F238E27FC236}">
                <a16:creationId xmlns:a16="http://schemas.microsoft.com/office/drawing/2014/main" id="{E87D5238-BCE1-4413-A331-B348207789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8538" y="4676903"/>
            <a:ext cx="828037" cy="828037"/>
          </a:xfrm>
          <a:prstGeom prst="rect">
            <a:avLst/>
          </a:prstGeom>
        </p:spPr>
      </p:pic>
      <p:pic>
        <p:nvPicPr>
          <p:cNvPr id="92" name="Graphic 91" descr="Man with solid fill">
            <a:extLst>
              <a:ext uri="{FF2B5EF4-FFF2-40B4-BE49-F238E27FC236}">
                <a16:creationId xmlns:a16="http://schemas.microsoft.com/office/drawing/2014/main" id="{7542C426-ED44-493A-B46F-4E7F9D893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2350" y="3954407"/>
            <a:ext cx="828037" cy="828037"/>
          </a:xfrm>
          <a:prstGeom prst="rect">
            <a:avLst/>
          </a:prstGeom>
        </p:spPr>
      </p:pic>
      <p:pic>
        <p:nvPicPr>
          <p:cNvPr id="93" name="Graphic 92" descr="Man with solid fill">
            <a:extLst>
              <a:ext uri="{FF2B5EF4-FFF2-40B4-BE49-F238E27FC236}">
                <a16:creationId xmlns:a16="http://schemas.microsoft.com/office/drawing/2014/main" id="{5C28F319-3DB1-4AEC-910D-22E1C0B76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1916" y="3972332"/>
            <a:ext cx="828037" cy="828037"/>
          </a:xfrm>
          <a:prstGeom prst="rect">
            <a:avLst/>
          </a:prstGeom>
        </p:spPr>
      </p:pic>
      <p:pic>
        <p:nvPicPr>
          <p:cNvPr id="94" name="Graphic 93" descr="Man with solid fill">
            <a:extLst>
              <a:ext uri="{FF2B5EF4-FFF2-40B4-BE49-F238E27FC236}">
                <a16:creationId xmlns:a16="http://schemas.microsoft.com/office/drawing/2014/main" id="{B6213815-3DD2-422E-98E8-EC35BA65A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8255" y="3990966"/>
            <a:ext cx="828037" cy="828037"/>
          </a:xfrm>
          <a:prstGeom prst="rect">
            <a:avLst/>
          </a:prstGeom>
        </p:spPr>
      </p:pic>
      <p:pic>
        <p:nvPicPr>
          <p:cNvPr id="95" name="Graphic 94" descr="Man with solid fill">
            <a:extLst>
              <a:ext uri="{FF2B5EF4-FFF2-40B4-BE49-F238E27FC236}">
                <a16:creationId xmlns:a16="http://schemas.microsoft.com/office/drawing/2014/main" id="{88A349FC-20F0-4A0F-95CC-FFF6A32C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5086" y="4597506"/>
            <a:ext cx="828037" cy="828037"/>
          </a:xfrm>
          <a:prstGeom prst="rect">
            <a:avLst/>
          </a:prstGeom>
        </p:spPr>
      </p:pic>
      <p:pic>
        <p:nvPicPr>
          <p:cNvPr id="96" name="Graphic 95" descr="Man with solid fill">
            <a:extLst>
              <a:ext uri="{FF2B5EF4-FFF2-40B4-BE49-F238E27FC236}">
                <a16:creationId xmlns:a16="http://schemas.microsoft.com/office/drawing/2014/main" id="{49BB3329-D37B-4B14-9530-3E0ABAEE7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9518" y="3937051"/>
            <a:ext cx="828037" cy="828037"/>
          </a:xfrm>
          <a:prstGeom prst="rect">
            <a:avLst/>
          </a:prstGeom>
        </p:spPr>
      </p:pic>
      <p:pic>
        <p:nvPicPr>
          <p:cNvPr id="97" name="Graphic 96" descr="Man with solid fill">
            <a:extLst>
              <a:ext uri="{FF2B5EF4-FFF2-40B4-BE49-F238E27FC236}">
                <a16:creationId xmlns:a16="http://schemas.microsoft.com/office/drawing/2014/main" id="{3F29EA4D-C9DC-4883-A9DF-AE68F5569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5423" y="3932502"/>
            <a:ext cx="828037" cy="828037"/>
          </a:xfrm>
          <a:prstGeom prst="rect">
            <a:avLst/>
          </a:prstGeom>
        </p:spPr>
      </p:pic>
      <p:pic>
        <p:nvPicPr>
          <p:cNvPr id="98" name="Graphic 97" descr="Man with solid fill">
            <a:extLst>
              <a:ext uri="{FF2B5EF4-FFF2-40B4-BE49-F238E27FC236}">
                <a16:creationId xmlns:a16="http://schemas.microsoft.com/office/drawing/2014/main" id="{126D3975-A78F-4032-9676-4C7B44C78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2687" y="4676903"/>
            <a:ext cx="828037" cy="828037"/>
          </a:xfrm>
          <a:prstGeom prst="rect">
            <a:avLst/>
          </a:prstGeom>
        </p:spPr>
      </p:pic>
      <p:pic>
        <p:nvPicPr>
          <p:cNvPr id="99" name="Graphic 98" descr="Man with solid fill">
            <a:extLst>
              <a:ext uri="{FF2B5EF4-FFF2-40B4-BE49-F238E27FC236}">
                <a16:creationId xmlns:a16="http://schemas.microsoft.com/office/drawing/2014/main" id="{2A889342-9952-4271-9A78-B01770BD1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5522" y="4672354"/>
            <a:ext cx="828037" cy="828037"/>
          </a:xfrm>
          <a:prstGeom prst="rect">
            <a:avLst/>
          </a:prstGeom>
        </p:spPr>
      </p:pic>
      <p:pic>
        <p:nvPicPr>
          <p:cNvPr id="100" name="Graphic 99" descr="Medicine outline">
            <a:extLst>
              <a:ext uri="{FF2B5EF4-FFF2-40B4-BE49-F238E27FC236}">
                <a16:creationId xmlns:a16="http://schemas.microsoft.com/office/drawing/2014/main" id="{1239FD5D-D08F-46E8-BCED-D2D8BE859C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73073" y="3061334"/>
            <a:ext cx="896679" cy="896679"/>
          </a:xfrm>
          <a:prstGeom prst="rect">
            <a:avLst/>
          </a:prstGeom>
        </p:spPr>
      </p:pic>
      <p:pic>
        <p:nvPicPr>
          <p:cNvPr id="101" name="Graphic 100" descr="Medicine outline">
            <a:extLst>
              <a:ext uri="{FF2B5EF4-FFF2-40B4-BE49-F238E27FC236}">
                <a16:creationId xmlns:a16="http://schemas.microsoft.com/office/drawing/2014/main" id="{E6CFDC39-3976-41FE-96D6-50329566B1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81822" y="3061334"/>
            <a:ext cx="896679" cy="896679"/>
          </a:xfrm>
          <a:prstGeom prst="rect">
            <a:avLst/>
          </a:prstGeom>
        </p:spPr>
      </p:pic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476DD42-0F40-43D7-B6E8-FB5FC344D68B}"/>
              </a:ext>
            </a:extLst>
          </p:cNvPr>
          <p:cNvCxnSpPr>
            <a:cxnSpLocks/>
          </p:cNvCxnSpPr>
          <p:nvPr/>
        </p:nvCxnSpPr>
        <p:spPr>
          <a:xfrm>
            <a:off x="8908481" y="3024844"/>
            <a:ext cx="0" cy="428275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65257D8-8F60-4DEE-A0B6-456A514404DE}"/>
              </a:ext>
            </a:extLst>
          </p:cNvPr>
          <p:cNvCxnSpPr>
            <a:cxnSpLocks/>
          </p:cNvCxnSpPr>
          <p:nvPr/>
        </p:nvCxnSpPr>
        <p:spPr>
          <a:xfrm>
            <a:off x="10512567" y="2955775"/>
            <a:ext cx="0" cy="428275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488150E-90E0-433E-8A93-4F8C84096591}"/>
              </a:ext>
            </a:extLst>
          </p:cNvPr>
          <p:cNvCxnSpPr>
            <a:cxnSpLocks/>
          </p:cNvCxnSpPr>
          <p:nvPr/>
        </p:nvCxnSpPr>
        <p:spPr>
          <a:xfrm>
            <a:off x="7579526" y="3023294"/>
            <a:ext cx="0" cy="428275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5" name="Title 6">
            <a:extLst>
              <a:ext uri="{FF2B5EF4-FFF2-40B4-BE49-F238E27FC236}">
                <a16:creationId xmlns:a16="http://schemas.microsoft.com/office/drawing/2014/main" id="{CDF747EE-F3FC-4BF6-8F95-B366245DC9B8}"/>
              </a:ext>
            </a:extLst>
          </p:cNvPr>
          <p:cNvSpPr txBox="1">
            <a:spLocks/>
          </p:cNvSpPr>
          <p:nvPr/>
        </p:nvSpPr>
        <p:spPr>
          <a:xfrm>
            <a:off x="6838907" y="5783985"/>
            <a:ext cx="4542572" cy="629492"/>
          </a:xfrm>
          <a:prstGeom prst="rect">
            <a:avLst/>
          </a:prstGeom>
          <a:solidFill>
            <a:sysClr val="window" lastClr="FFFFFF">
              <a:alpha val="55000"/>
            </a:sys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Predictive medicine for effective customized treatment and treatment monitoring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80A05A6-C61E-4FD1-9788-888BBB8FB18F}"/>
              </a:ext>
            </a:extLst>
          </p:cNvPr>
          <p:cNvGrpSpPr>
            <a:grpSpLocks/>
          </p:cNvGrpSpPr>
          <p:nvPr/>
        </p:nvGrpSpPr>
        <p:grpSpPr bwMode="auto">
          <a:xfrm>
            <a:off x="1137843" y="1196752"/>
            <a:ext cx="4957473" cy="5113503"/>
            <a:chOff x="204" y="-200"/>
            <a:chExt cx="3497" cy="3539"/>
          </a:xfrm>
        </p:grpSpPr>
        <p:pic>
          <p:nvPicPr>
            <p:cNvPr id="107" name="Picture 3">
              <a:extLst>
                <a:ext uri="{FF2B5EF4-FFF2-40B4-BE49-F238E27FC236}">
                  <a16:creationId xmlns:a16="http://schemas.microsoft.com/office/drawing/2014/main" id="{453BBB02-96F5-4A93-A081-02B49C3C1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7"/>
            <a:stretch>
              <a:fillRect/>
            </a:stretch>
          </p:blipFill>
          <p:spPr bwMode="auto">
            <a:xfrm>
              <a:off x="204" y="-199"/>
              <a:ext cx="3496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C9998AB-F969-4EDA-B2D9-4A7F5FD86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3" y="-200"/>
              <a:ext cx="1198" cy="60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60958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12191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2438339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09" name="Rectangle 5">
              <a:extLst>
                <a:ext uri="{FF2B5EF4-FFF2-40B4-BE49-F238E27FC236}">
                  <a16:creationId xmlns:a16="http://schemas.microsoft.com/office/drawing/2014/main" id="{C4BF6B0E-C1D5-4015-98BE-BC6D3C82E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" y="392"/>
              <a:ext cx="166" cy="60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60958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12191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2438339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2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70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6E6CF-55B8-4ECB-8C83-B5F47244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C172-E1B1-45D4-8C06-DC57BB8F2142}" type="slidenum">
              <a:rPr lang="en-US" altLang="sv-SE" smtClean="0"/>
              <a:pPr/>
              <a:t>5</a:t>
            </a:fld>
            <a:endParaRPr lang="en-US" altLang="sv-SE" dirty="0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8530EE9-13BD-4D8A-870C-3F65559AEDBD}"/>
              </a:ext>
            </a:extLst>
          </p:cNvPr>
          <p:cNvSpPr txBox="1">
            <a:spLocks/>
          </p:cNvSpPr>
          <p:nvPr/>
        </p:nvSpPr>
        <p:spPr bwMode="auto">
          <a:xfrm>
            <a:off x="339529" y="188640"/>
            <a:ext cx="8568952" cy="79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Multimodal patient stratification and monitoring</a:t>
            </a: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Knowledge base for PM research and development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C83DB6E-05C7-42CD-BA9E-5637FFD788C8}"/>
              </a:ext>
            </a:extLst>
          </p:cNvPr>
          <p:cNvGrpSpPr/>
          <p:nvPr/>
        </p:nvGrpSpPr>
        <p:grpSpPr>
          <a:xfrm>
            <a:off x="839375" y="2157051"/>
            <a:ext cx="1989753" cy="1686568"/>
            <a:chOff x="676940" y="788565"/>
            <a:chExt cx="5420381" cy="5556692"/>
          </a:xfrm>
        </p:grpSpPr>
        <p:grpSp>
          <p:nvGrpSpPr>
            <p:cNvPr id="60" name="Group 3">
              <a:extLst>
                <a:ext uri="{FF2B5EF4-FFF2-40B4-BE49-F238E27FC236}">
                  <a16:creationId xmlns:a16="http://schemas.microsoft.com/office/drawing/2014/main" id="{BB8506BE-0F72-4696-A91A-A79E35259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940" y="788565"/>
              <a:ext cx="5419060" cy="5556692"/>
              <a:chOff x="204" y="-217"/>
              <a:chExt cx="3583" cy="3556"/>
            </a:xfrm>
          </p:grpSpPr>
          <p:pic>
            <p:nvPicPr>
              <p:cNvPr id="62" name="Picture 3">
                <a:extLst>
                  <a:ext uri="{FF2B5EF4-FFF2-40B4-BE49-F238E27FC236}">
                    <a16:creationId xmlns:a16="http://schemas.microsoft.com/office/drawing/2014/main" id="{A939EA75-53A9-4AD6-AB5A-E8FC06BD15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07"/>
              <a:stretch>
                <a:fillRect/>
              </a:stretch>
            </p:blipFill>
            <p:spPr bwMode="auto">
              <a:xfrm>
                <a:off x="204" y="-199"/>
                <a:ext cx="3496" cy="3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Rectangle 5">
                <a:extLst>
                  <a:ext uri="{FF2B5EF4-FFF2-40B4-BE49-F238E27FC236}">
                    <a16:creationId xmlns:a16="http://schemas.microsoft.com/office/drawing/2014/main" id="{639F8761-FF98-41B5-B168-88495F96B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-217"/>
                <a:ext cx="1270" cy="590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B0A80EF-6DBD-4318-A7BC-26B1FEC5FDA8}"/>
                </a:ext>
              </a:extLst>
            </p:cNvPr>
            <p:cNvSpPr/>
            <p:nvPr/>
          </p:nvSpPr>
          <p:spPr>
            <a:xfrm>
              <a:off x="5879208" y="2260761"/>
              <a:ext cx="218113" cy="3103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4" name="Graphic 63" descr="Man with solid fill">
            <a:extLst>
              <a:ext uri="{FF2B5EF4-FFF2-40B4-BE49-F238E27FC236}">
                <a16:creationId xmlns:a16="http://schemas.microsoft.com/office/drawing/2014/main" id="{5F9EE41B-4C1E-4E79-A768-373A35DE5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5336" y="1172583"/>
            <a:ext cx="828037" cy="828037"/>
          </a:xfrm>
          <a:prstGeom prst="rect">
            <a:avLst/>
          </a:prstGeom>
        </p:spPr>
      </p:pic>
      <p:pic>
        <p:nvPicPr>
          <p:cNvPr id="65" name="Graphic 64" descr="Man with solid fill">
            <a:extLst>
              <a:ext uri="{FF2B5EF4-FFF2-40B4-BE49-F238E27FC236}">
                <a16:creationId xmlns:a16="http://schemas.microsoft.com/office/drawing/2014/main" id="{EF9F358E-050F-4C44-9C4C-82730211E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8478" y="1146185"/>
            <a:ext cx="828037" cy="828037"/>
          </a:xfrm>
          <a:prstGeom prst="rect">
            <a:avLst/>
          </a:prstGeom>
        </p:spPr>
      </p:pic>
      <p:pic>
        <p:nvPicPr>
          <p:cNvPr id="66" name="Graphic 65" descr="Man with solid fill">
            <a:extLst>
              <a:ext uri="{FF2B5EF4-FFF2-40B4-BE49-F238E27FC236}">
                <a16:creationId xmlns:a16="http://schemas.microsoft.com/office/drawing/2014/main" id="{9855EC4B-ACC2-43C7-9B3C-02F4EEE9F8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9931" y="1174415"/>
            <a:ext cx="828037" cy="828037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60D7CE0-8553-4EDE-9BBC-AC341B3F2040}"/>
              </a:ext>
            </a:extLst>
          </p:cNvPr>
          <p:cNvCxnSpPr>
            <a:cxnSpLocks/>
          </p:cNvCxnSpPr>
          <p:nvPr/>
        </p:nvCxnSpPr>
        <p:spPr>
          <a:xfrm>
            <a:off x="1826257" y="2039752"/>
            <a:ext cx="0" cy="167992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Title 6">
            <a:extLst>
              <a:ext uri="{FF2B5EF4-FFF2-40B4-BE49-F238E27FC236}">
                <a16:creationId xmlns:a16="http://schemas.microsoft.com/office/drawing/2014/main" id="{FBDDC0C4-417B-42C0-BF3C-558A3DD93C7D}"/>
              </a:ext>
            </a:extLst>
          </p:cNvPr>
          <p:cNvSpPr txBox="1">
            <a:spLocks/>
          </p:cNvSpPr>
          <p:nvPr/>
        </p:nvSpPr>
        <p:spPr>
          <a:xfrm>
            <a:off x="8953952" y="4689515"/>
            <a:ext cx="1923834" cy="504056"/>
          </a:xfrm>
          <a:prstGeom prst="rect">
            <a:avLst/>
          </a:prstGeom>
          <a:solidFill>
            <a:sysClr val="window" lastClr="FFFFFF">
              <a:alpha val="55000"/>
            </a:sys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Outcome data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FB775CD-3118-4F92-8C8A-82985E5AEFA4}"/>
              </a:ext>
            </a:extLst>
          </p:cNvPr>
          <p:cNvCxnSpPr>
            <a:cxnSpLocks/>
          </p:cNvCxnSpPr>
          <p:nvPr/>
        </p:nvCxnSpPr>
        <p:spPr>
          <a:xfrm flipH="1">
            <a:off x="3632496" y="2081582"/>
            <a:ext cx="11310" cy="167350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49FC400-BB31-493E-9A89-2B66EE07A214}"/>
              </a:ext>
            </a:extLst>
          </p:cNvPr>
          <p:cNvCxnSpPr>
            <a:cxnSpLocks/>
          </p:cNvCxnSpPr>
          <p:nvPr/>
        </p:nvCxnSpPr>
        <p:spPr>
          <a:xfrm>
            <a:off x="5682187" y="2081582"/>
            <a:ext cx="0" cy="192064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905322D-BFFD-44CD-BDE5-AC2866AE2F0E}"/>
              </a:ext>
            </a:extLst>
          </p:cNvPr>
          <p:cNvSpPr txBox="1"/>
          <p:nvPr/>
        </p:nvSpPr>
        <p:spPr>
          <a:xfrm>
            <a:off x="327339" y="3953531"/>
            <a:ext cx="295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Multi-modal patient profiling</a:t>
            </a: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8F20648-446A-4EEB-9BF6-FDDEA1DE0F16}"/>
              </a:ext>
            </a:extLst>
          </p:cNvPr>
          <p:cNvGrpSpPr/>
          <p:nvPr/>
        </p:nvGrpSpPr>
        <p:grpSpPr>
          <a:xfrm>
            <a:off x="2673323" y="2225316"/>
            <a:ext cx="1989753" cy="1686568"/>
            <a:chOff x="676940" y="788565"/>
            <a:chExt cx="5420381" cy="5556692"/>
          </a:xfrm>
        </p:grpSpPr>
        <p:grpSp>
          <p:nvGrpSpPr>
            <p:cNvPr id="73" name="Group 3">
              <a:extLst>
                <a:ext uri="{FF2B5EF4-FFF2-40B4-BE49-F238E27FC236}">
                  <a16:creationId xmlns:a16="http://schemas.microsoft.com/office/drawing/2014/main" id="{A0C19057-9B18-4E5F-8924-50196EA3B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940" y="788565"/>
              <a:ext cx="5419060" cy="5556692"/>
              <a:chOff x="204" y="-217"/>
              <a:chExt cx="3583" cy="3556"/>
            </a:xfrm>
          </p:grpSpPr>
          <p:pic>
            <p:nvPicPr>
              <p:cNvPr id="75" name="Picture 3">
                <a:extLst>
                  <a:ext uri="{FF2B5EF4-FFF2-40B4-BE49-F238E27FC236}">
                    <a16:creationId xmlns:a16="http://schemas.microsoft.com/office/drawing/2014/main" id="{15B90A7A-466A-4C30-B580-37449039A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07"/>
              <a:stretch>
                <a:fillRect/>
              </a:stretch>
            </p:blipFill>
            <p:spPr bwMode="auto">
              <a:xfrm>
                <a:off x="204" y="-199"/>
                <a:ext cx="3496" cy="3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Rectangle 5">
                <a:extLst>
                  <a:ext uri="{FF2B5EF4-FFF2-40B4-BE49-F238E27FC236}">
                    <a16:creationId xmlns:a16="http://schemas.microsoft.com/office/drawing/2014/main" id="{4CA1B626-AC47-4CEE-90A8-F32ED0188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-217"/>
                <a:ext cx="1270" cy="590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054FF72-3EEF-4B17-AB67-55077F62A694}"/>
                </a:ext>
              </a:extLst>
            </p:cNvPr>
            <p:cNvSpPr/>
            <p:nvPr/>
          </p:nvSpPr>
          <p:spPr>
            <a:xfrm>
              <a:off x="5879208" y="2260761"/>
              <a:ext cx="218113" cy="3103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CDA77BD-F224-4C40-A79C-22C8EBD1B0CA}"/>
              </a:ext>
            </a:extLst>
          </p:cNvPr>
          <p:cNvGrpSpPr/>
          <p:nvPr/>
        </p:nvGrpSpPr>
        <p:grpSpPr>
          <a:xfrm>
            <a:off x="4705210" y="2250491"/>
            <a:ext cx="1989753" cy="1686568"/>
            <a:chOff x="676940" y="788565"/>
            <a:chExt cx="5420381" cy="5556692"/>
          </a:xfrm>
        </p:grpSpPr>
        <p:grpSp>
          <p:nvGrpSpPr>
            <p:cNvPr id="78" name="Group 3">
              <a:extLst>
                <a:ext uri="{FF2B5EF4-FFF2-40B4-BE49-F238E27FC236}">
                  <a16:creationId xmlns:a16="http://schemas.microsoft.com/office/drawing/2014/main" id="{A9D6E3FB-B3D3-4B98-A575-9E03B862F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940" y="788565"/>
              <a:ext cx="5419060" cy="5556692"/>
              <a:chOff x="204" y="-217"/>
              <a:chExt cx="3583" cy="3556"/>
            </a:xfrm>
          </p:grpSpPr>
          <p:pic>
            <p:nvPicPr>
              <p:cNvPr id="80" name="Picture 3">
                <a:extLst>
                  <a:ext uri="{FF2B5EF4-FFF2-40B4-BE49-F238E27FC236}">
                    <a16:creationId xmlns:a16="http://schemas.microsoft.com/office/drawing/2014/main" id="{0BA590E5-6040-400C-BFC9-DEDF6C08FF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07"/>
              <a:stretch>
                <a:fillRect/>
              </a:stretch>
            </p:blipFill>
            <p:spPr bwMode="auto">
              <a:xfrm>
                <a:off x="204" y="-199"/>
                <a:ext cx="3496" cy="3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Rectangle 5">
                <a:extLst>
                  <a:ext uri="{FF2B5EF4-FFF2-40B4-BE49-F238E27FC236}">
                    <a16:creationId xmlns:a16="http://schemas.microsoft.com/office/drawing/2014/main" id="{F7E458B7-037B-439A-B15E-B6569E623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-217"/>
                <a:ext cx="1270" cy="590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7FF33C1-91A6-45B3-946F-49796BC8EDA2}"/>
                </a:ext>
              </a:extLst>
            </p:cNvPr>
            <p:cNvSpPr/>
            <p:nvPr/>
          </p:nvSpPr>
          <p:spPr>
            <a:xfrm>
              <a:off x="5879208" y="2260761"/>
              <a:ext cx="218113" cy="3103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CCBC2B3-109B-4325-946A-91A6AFF17226}"/>
              </a:ext>
            </a:extLst>
          </p:cNvPr>
          <p:cNvGrpSpPr/>
          <p:nvPr/>
        </p:nvGrpSpPr>
        <p:grpSpPr>
          <a:xfrm>
            <a:off x="6634636" y="2262419"/>
            <a:ext cx="1989753" cy="1686568"/>
            <a:chOff x="676940" y="788565"/>
            <a:chExt cx="5420381" cy="5556692"/>
          </a:xfrm>
        </p:grpSpPr>
        <p:grpSp>
          <p:nvGrpSpPr>
            <p:cNvPr id="83" name="Group 3">
              <a:extLst>
                <a:ext uri="{FF2B5EF4-FFF2-40B4-BE49-F238E27FC236}">
                  <a16:creationId xmlns:a16="http://schemas.microsoft.com/office/drawing/2014/main" id="{8B8DACC6-14CA-4CFD-8CBB-1E474310FB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940" y="788565"/>
              <a:ext cx="5419060" cy="5556692"/>
              <a:chOff x="204" y="-217"/>
              <a:chExt cx="3583" cy="3556"/>
            </a:xfrm>
          </p:grpSpPr>
          <p:pic>
            <p:nvPicPr>
              <p:cNvPr id="85" name="Picture 3">
                <a:extLst>
                  <a:ext uri="{FF2B5EF4-FFF2-40B4-BE49-F238E27FC236}">
                    <a16:creationId xmlns:a16="http://schemas.microsoft.com/office/drawing/2014/main" id="{F0D9F712-F1A4-4DBF-868F-2BCC76B2B9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07"/>
              <a:stretch>
                <a:fillRect/>
              </a:stretch>
            </p:blipFill>
            <p:spPr bwMode="auto">
              <a:xfrm>
                <a:off x="204" y="-199"/>
                <a:ext cx="3496" cy="3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" name="Rectangle 5">
                <a:extLst>
                  <a:ext uri="{FF2B5EF4-FFF2-40B4-BE49-F238E27FC236}">
                    <a16:creationId xmlns:a16="http://schemas.microsoft.com/office/drawing/2014/main" id="{EDFC5FAD-8AB9-47EC-ABDF-5266C7AC7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-217"/>
                <a:ext cx="1270" cy="590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43253C0-CB3E-42B7-8E3E-CC46B1802788}"/>
                </a:ext>
              </a:extLst>
            </p:cNvPr>
            <p:cNvSpPr/>
            <p:nvPr/>
          </p:nvSpPr>
          <p:spPr>
            <a:xfrm>
              <a:off x="5879208" y="2260761"/>
              <a:ext cx="218113" cy="3103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7" name="Graphic 86" descr="Man with solid fill">
            <a:extLst>
              <a:ext uri="{FF2B5EF4-FFF2-40B4-BE49-F238E27FC236}">
                <a16:creationId xmlns:a16="http://schemas.microsoft.com/office/drawing/2014/main" id="{C9E5BB7C-5D50-4AC9-9D38-15C4361BA8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48669" y="1224074"/>
            <a:ext cx="828037" cy="828037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32AA29D-78A0-4819-B666-CA5AD493F4A7}"/>
              </a:ext>
            </a:extLst>
          </p:cNvPr>
          <p:cNvCxnSpPr>
            <a:cxnSpLocks/>
          </p:cNvCxnSpPr>
          <p:nvPr/>
        </p:nvCxnSpPr>
        <p:spPr>
          <a:xfrm>
            <a:off x="7570925" y="2131241"/>
            <a:ext cx="0" cy="142405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C11AC5B3-0E97-4152-B8E9-4C93FF8C59F3}"/>
              </a:ext>
            </a:extLst>
          </p:cNvPr>
          <p:cNvSpPr/>
          <p:nvPr/>
        </p:nvSpPr>
        <p:spPr>
          <a:xfrm>
            <a:off x="339529" y="4144707"/>
            <a:ext cx="11570346" cy="2317738"/>
          </a:xfrm>
          <a:prstGeom prst="rightArrow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D2A61F-B3E7-4DC2-AD93-9C1C7A3E368F}"/>
              </a:ext>
            </a:extLst>
          </p:cNvPr>
          <p:cNvSpPr txBox="1"/>
          <p:nvPr/>
        </p:nvSpPr>
        <p:spPr>
          <a:xfrm>
            <a:off x="364753" y="6083469"/>
            <a:ext cx="295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Healthcare data</a:t>
            </a: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86102B9-87CD-4872-BF90-EC988BA22826}"/>
              </a:ext>
            </a:extLst>
          </p:cNvPr>
          <p:cNvSpPr txBox="1"/>
          <p:nvPr/>
        </p:nvSpPr>
        <p:spPr>
          <a:xfrm>
            <a:off x="1805301" y="4242021"/>
            <a:ext cx="886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precision medicine knowledge base</a:t>
            </a:r>
            <a:endParaRPr kumimoji="0" lang="en-SE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C5EA3A8-C43B-4080-990C-9A91ABC986B9}"/>
              </a:ext>
            </a:extLst>
          </p:cNvPr>
          <p:cNvSpPr/>
          <p:nvPr/>
        </p:nvSpPr>
        <p:spPr>
          <a:xfrm>
            <a:off x="908960" y="3226197"/>
            <a:ext cx="771560" cy="45835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77320D3-A9DC-423E-A126-3FD0A1247215}"/>
              </a:ext>
            </a:extLst>
          </p:cNvPr>
          <p:cNvSpPr/>
          <p:nvPr/>
        </p:nvSpPr>
        <p:spPr>
          <a:xfrm>
            <a:off x="871889" y="2450670"/>
            <a:ext cx="771560" cy="45835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3C4EB38-4A27-4721-AB41-2291D0E0EA4E}"/>
              </a:ext>
            </a:extLst>
          </p:cNvPr>
          <p:cNvSpPr/>
          <p:nvPr/>
        </p:nvSpPr>
        <p:spPr>
          <a:xfrm>
            <a:off x="1952098" y="2399807"/>
            <a:ext cx="771560" cy="86572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C9DD555-105E-40DE-92DF-589E26EAFB2E}"/>
              </a:ext>
            </a:extLst>
          </p:cNvPr>
          <p:cNvSpPr/>
          <p:nvPr/>
        </p:nvSpPr>
        <p:spPr>
          <a:xfrm>
            <a:off x="2379714" y="2764615"/>
            <a:ext cx="296760" cy="4671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AEEECA2-AE32-4762-839B-54CDDEA1DAD6}"/>
              </a:ext>
            </a:extLst>
          </p:cNvPr>
          <p:cNvSpPr/>
          <p:nvPr/>
        </p:nvSpPr>
        <p:spPr>
          <a:xfrm>
            <a:off x="2783073" y="3290931"/>
            <a:ext cx="771560" cy="45835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90B3618-4A4E-4408-B545-122F0C3F5B2F}"/>
              </a:ext>
            </a:extLst>
          </p:cNvPr>
          <p:cNvSpPr/>
          <p:nvPr/>
        </p:nvSpPr>
        <p:spPr>
          <a:xfrm>
            <a:off x="2770709" y="2487738"/>
            <a:ext cx="771560" cy="45835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2C52A50-0C79-4F56-AC65-9C62CFAADF90}"/>
              </a:ext>
            </a:extLst>
          </p:cNvPr>
          <p:cNvGrpSpPr/>
          <p:nvPr/>
        </p:nvGrpSpPr>
        <p:grpSpPr>
          <a:xfrm>
            <a:off x="8624072" y="2283012"/>
            <a:ext cx="1989753" cy="1686568"/>
            <a:chOff x="676940" y="788565"/>
            <a:chExt cx="5420381" cy="5556692"/>
          </a:xfrm>
        </p:grpSpPr>
        <p:grpSp>
          <p:nvGrpSpPr>
            <p:cNvPr id="99" name="Group 3">
              <a:extLst>
                <a:ext uri="{FF2B5EF4-FFF2-40B4-BE49-F238E27FC236}">
                  <a16:creationId xmlns:a16="http://schemas.microsoft.com/office/drawing/2014/main" id="{155C0B31-43F5-400C-A60E-75A711CC5F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940" y="788565"/>
              <a:ext cx="5419060" cy="5556692"/>
              <a:chOff x="204" y="-217"/>
              <a:chExt cx="3583" cy="3556"/>
            </a:xfrm>
          </p:grpSpPr>
          <p:pic>
            <p:nvPicPr>
              <p:cNvPr id="101" name="Picture 3">
                <a:extLst>
                  <a:ext uri="{FF2B5EF4-FFF2-40B4-BE49-F238E27FC236}">
                    <a16:creationId xmlns:a16="http://schemas.microsoft.com/office/drawing/2014/main" id="{ACB2EA89-D0F5-4BD1-B84D-792FF1BA1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07"/>
              <a:stretch>
                <a:fillRect/>
              </a:stretch>
            </p:blipFill>
            <p:spPr bwMode="auto">
              <a:xfrm>
                <a:off x="204" y="-199"/>
                <a:ext cx="3496" cy="3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Rectangle 5">
                <a:extLst>
                  <a:ext uri="{FF2B5EF4-FFF2-40B4-BE49-F238E27FC236}">
                    <a16:creationId xmlns:a16="http://schemas.microsoft.com/office/drawing/2014/main" id="{54983190-912D-4E56-A1D0-A2FCA3812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-217"/>
                <a:ext cx="1270" cy="590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90379AB-B79E-4005-B647-7154D4D16315}"/>
                </a:ext>
              </a:extLst>
            </p:cNvPr>
            <p:cNvSpPr/>
            <p:nvPr/>
          </p:nvSpPr>
          <p:spPr>
            <a:xfrm>
              <a:off x="5879208" y="2260761"/>
              <a:ext cx="218113" cy="3103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" name="Graphic 102" descr="Man with solid fill">
            <a:extLst>
              <a:ext uri="{FF2B5EF4-FFF2-40B4-BE49-F238E27FC236}">
                <a16:creationId xmlns:a16="http://schemas.microsoft.com/office/drawing/2014/main" id="{27AEE36E-CC94-4A66-8FC9-890B1A9ED6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38105" y="1211715"/>
            <a:ext cx="828037" cy="828037"/>
          </a:xfrm>
          <a:prstGeom prst="rect">
            <a:avLst/>
          </a:prstGeom>
        </p:spPr>
      </p:pic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E9AAB35-D915-4767-AC09-3E6468222452}"/>
              </a:ext>
            </a:extLst>
          </p:cNvPr>
          <p:cNvCxnSpPr>
            <a:cxnSpLocks/>
          </p:cNvCxnSpPr>
          <p:nvPr/>
        </p:nvCxnSpPr>
        <p:spPr>
          <a:xfrm>
            <a:off x="9560361" y="2118882"/>
            <a:ext cx="0" cy="142405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5" name="Arrow: Bent-Up 104">
            <a:extLst>
              <a:ext uri="{FF2B5EF4-FFF2-40B4-BE49-F238E27FC236}">
                <a16:creationId xmlns:a16="http://schemas.microsoft.com/office/drawing/2014/main" id="{A4F1A183-6E14-4455-BCC2-76B71A9AF3A8}"/>
              </a:ext>
            </a:extLst>
          </p:cNvPr>
          <p:cNvSpPr/>
          <p:nvPr/>
        </p:nvSpPr>
        <p:spPr>
          <a:xfrm>
            <a:off x="2056879" y="5905400"/>
            <a:ext cx="2477145" cy="465043"/>
          </a:xfrm>
          <a:prstGeom prst="bentUpArrow">
            <a:avLst>
              <a:gd name="adj1" fmla="val 29057"/>
              <a:gd name="adj2" fmla="val 25000"/>
              <a:gd name="adj3" fmla="val 25000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5A74370-E148-487D-92DD-265EB5780FB7}"/>
              </a:ext>
            </a:extLst>
          </p:cNvPr>
          <p:cNvCxnSpPr>
            <a:cxnSpLocks/>
          </p:cNvCxnSpPr>
          <p:nvPr/>
        </p:nvCxnSpPr>
        <p:spPr>
          <a:xfrm>
            <a:off x="1808390" y="4261564"/>
            <a:ext cx="0" cy="242685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2D7709-C90D-4DE7-AF88-4EA576C33B72}"/>
              </a:ext>
            </a:extLst>
          </p:cNvPr>
          <p:cNvCxnSpPr>
            <a:cxnSpLocks/>
          </p:cNvCxnSpPr>
          <p:nvPr/>
        </p:nvCxnSpPr>
        <p:spPr>
          <a:xfrm>
            <a:off x="3657157" y="4022981"/>
            <a:ext cx="0" cy="242685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855F46F-C983-4B0C-92B6-7735329248D7}"/>
              </a:ext>
            </a:extLst>
          </p:cNvPr>
          <p:cNvCxnSpPr>
            <a:cxnSpLocks/>
          </p:cNvCxnSpPr>
          <p:nvPr/>
        </p:nvCxnSpPr>
        <p:spPr>
          <a:xfrm>
            <a:off x="5739254" y="4005114"/>
            <a:ext cx="0" cy="242685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7CD9F2D-22BD-4C63-8801-BBE8E434BF30}"/>
              </a:ext>
            </a:extLst>
          </p:cNvPr>
          <p:cNvCxnSpPr>
            <a:cxnSpLocks/>
          </p:cNvCxnSpPr>
          <p:nvPr/>
        </p:nvCxnSpPr>
        <p:spPr>
          <a:xfrm>
            <a:off x="7632167" y="3993555"/>
            <a:ext cx="0" cy="242685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56E4773-6578-4149-B57F-D63656178ACC}"/>
              </a:ext>
            </a:extLst>
          </p:cNvPr>
          <p:cNvCxnSpPr>
            <a:cxnSpLocks/>
          </p:cNvCxnSpPr>
          <p:nvPr/>
        </p:nvCxnSpPr>
        <p:spPr>
          <a:xfrm>
            <a:off x="9632284" y="4000913"/>
            <a:ext cx="0" cy="242685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1501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47062E-7D60-48D8-AD8F-EB6690DA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 paradigm </a:t>
            </a:r>
            <a:r>
              <a:rPr lang="sv-SE" dirty="0" err="1"/>
              <a:t>shift</a:t>
            </a:r>
            <a:r>
              <a:rPr lang="sv-SE" dirty="0"/>
              <a:t> in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care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71ABA1-A070-4BA6-AD73-434BCBF25D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43728" y="1628800"/>
            <a:ext cx="6580464" cy="4071938"/>
          </a:xfrm>
        </p:spPr>
        <p:txBody>
          <a:bodyPr/>
          <a:lstStyle/>
          <a:p>
            <a:r>
              <a:rPr lang="en-US" dirty="0"/>
              <a:t>The body of knowledge is increasing exponentially</a:t>
            </a:r>
          </a:p>
          <a:p>
            <a:r>
              <a:rPr lang="en-US" dirty="0"/>
              <a:t>Rapid development in advanced technology and diagnostic tools</a:t>
            </a:r>
          </a:p>
          <a:p>
            <a:r>
              <a:rPr lang="sv-SE" dirty="0"/>
              <a:t>New </a:t>
            </a:r>
            <a:r>
              <a:rPr lang="sv-SE" dirty="0" err="1"/>
              <a:t>biomarkers</a:t>
            </a:r>
            <a:r>
              <a:rPr lang="sv-SE" dirty="0"/>
              <a:t> </a:t>
            </a:r>
            <a:r>
              <a:rPr lang="sv-SE" dirty="0" err="1"/>
              <a:t>explored</a:t>
            </a:r>
            <a:r>
              <a:rPr lang="sv-SE" dirty="0"/>
              <a:t> and </a:t>
            </a:r>
            <a:r>
              <a:rPr lang="sv-SE" dirty="0" err="1"/>
              <a:t>available</a:t>
            </a:r>
            <a:endParaRPr lang="sv-SE" dirty="0"/>
          </a:p>
          <a:p>
            <a:r>
              <a:rPr lang="en-US" dirty="0"/>
              <a:t>Increasing amount of complex data per patient</a:t>
            </a:r>
          </a:p>
          <a:p>
            <a:r>
              <a:rPr lang="en-US" dirty="0"/>
              <a:t>More and more advanced treatments that use biomarkers</a:t>
            </a:r>
          </a:p>
          <a:p>
            <a:r>
              <a:rPr lang="en-US" dirty="0"/>
              <a:t>New opportunities require new conditions</a:t>
            </a:r>
            <a:endParaRPr lang="sv-SE" dirty="0"/>
          </a:p>
          <a:p>
            <a:pPr lvl="3">
              <a:buNone/>
            </a:pPr>
            <a:endParaRPr lang="sv-SE" dirty="0"/>
          </a:p>
          <a:p>
            <a:pPr lvl="3">
              <a:buNone/>
            </a:pPr>
            <a:r>
              <a:rPr lang="sv-SE" dirty="0"/>
              <a:t>The right </a:t>
            </a:r>
            <a:r>
              <a:rPr lang="sv-SE" dirty="0" err="1"/>
              <a:t>treatment</a:t>
            </a:r>
            <a:r>
              <a:rPr lang="sv-SE" dirty="0"/>
              <a:t> at the right </a:t>
            </a:r>
            <a:r>
              <a:rPr lang="sv-SE" dirty="0" err="1"/>
              <a:t>time</a:t>
            </a:r>
            <a:r>
              <a:rPr lang="sv-SE" dirty="0"/>
              <a:t> for </a:t>
            </a:r>
            <a:r>
              <a:rPr lang="sv-SE" dirty="0" err="1"/>
              <a:t>every</a:t>
            </a:r>
            <a:r>
              <a:rPr lang="sv-SE" dirty="0"/>
              <a:t> </a:t>
            </a:r>
            <a:r>
              <a:rPr lang="sv-SE" dirty="0" err="1"/>
              <a:t>individual</a:t>
            </a:r>
            <a:r>
              <a:rPr lang="sv-SE" dirty="0"/>
              <a:t> patient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88ADD-8392-423D-B053-C47100EC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7C172-E1B1-45D4-8C06-DC57BB8F2142}" type="slidenum">
              <a:rPr kumimoji="0" lang="en-US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sv-SE" sz="1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8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6D547-E8BA-42FC-8ADE-EAA20C63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C172-E1B1-45D4-8C06-DC57BB8F2142}" type="slidenum">
              <a:rPr lang="en-US" altLang="sv-SE" smtClean="0"/>
              <a:pPr/>
              <a:t>7</a:t>
            </a:fld>
            <a:endParaRPr lang="en-US" altLang="sv-SE" dirty="0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F4E285B3-7A09-4669-A8A2-BAA554F3961B}"/>
              </a:ext>
            </a:extLst>
          </p:cNvPr>
          <p:cNvSpPr txBox="1">
            <a:spLocks/>
          </p:cNvSpPr>
          <p:nvPr/>
        </p:nvSpPr>
        <p:spPr bwMode="auto">
          <a:xfrm>
            <a:off x="1074160" y="314139"/>
            <a:ext cx="7272808" cy="135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Precision medicine presents many challenges</a:t>
            </a:r>
            <a:endParaRPr kumimoji="0" lang="sv-SE" sz="3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ruta 6">
            <a:extLst>
              <a:ext uri="{FF2B5EF4-FFF2-40B4-BE49-F238E27FC236}">
                <a16:creationId xmlns:a16="http://schemas.microsoft.com/office/drawing/2014/main" id="{D614CF8C-E09D-4D9F-8AF5-5CAC9221D2D0}"/>
              </a:ext>
            </a:extLst>
          </p:cNvPr>
          <p:cNvSpPr txBox="1"/>
          <p:nvPr/>
        </p:nvSpPr>
        <p:spPr>
          <a:xfrm>
            <a:off x="2409359" y="1713294"/>
            <a:ext cx="6574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000" i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21" name="Bildobjekt 7" descr="En bild som visar natur&#10;&#10;Automatiskt genererad beskrivning">
            <a:extLst>
              <a:ext uri="{FF2B5EF4-FFF2-40B4-BE49-F238E27FC236}">
                <a16:creationId xmlns:a16="http://schemas.microsoft.com/office/drawing/2014/main" id="{6DB64D83-CFC0-4498-8EC5-721B4642C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966" y="2997185"/>
            <a:ext cx="821177" cy="1936738"/>
          </a:xfrm>
          <a:prstGeom prst="rect">
            <a:avLst/>
          </a:prstGeom>
        </p:spPr>
      </p:pic>
      <p:sp>
        <p:nvSpPr>
          <p:cNvPr id="22" name="textruta 8">
            <a:extLst>
              <a:ext uri="{FF2B5EF4-FFF2-40B4-BE49-F238E27FC236}">
                <a16:creationId xmlns:a16="http://schemas.microsoft.com/office/drawing/2014/main" id="{0ED435C2-ACE8-4C7E-8D94-BFDD2839EBF3}"/>
              </a:ext>
            </a:extLst>
          </p:cNvPr>
          <p:cNvSpPr txBox="1"/>
          <p:nvPr/>
        </p:nvSpPr>
        <p:spPr>
          <a:xfrm>
            <a:off x="9568792" y="2050366"/>
            <a:ext cx="1943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Health </a:t>
            </a:r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care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run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 by 21 regions</a:t>
            </a:r>
          </a:p>
          <a:p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New </a:t>
            </a:r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reimbursement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schemes</a:t>
            </a:r>
            <a:endParaRPr lang="sv-SE" sz="1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3" name="Bildobjekt 11">
            <a:extLst>
              <a:ext uri="{FF2B5EF4-FFF2-40B4-BE49-F238E27FC236}">
                <a16:creationId xmlns:a16="http://schemas.microsoft.com/office/drawing/2014/main" id="{1DE9DBE2-2E5E-4F4C-931B-6C097C040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84" y="1575360"/>
            <a:ext cx="2301205" cy="1446088"/>
          </a:xfrm>
          <a:prstGeom prst="rect">
            <a:avLst/>
          </a:prstGeom>
        </p:spPr>
      </p:pic>
      <p:pic>
        <p:nvPicPr>
          <p:cNvPr id="24" name="Bildobjekt 12">
            <a:extLst>
              <a:ext uri="{FF2B5EF4-FFF2-40B4-BE49-F238E27FC236}">
                <a16:creationId xmlns:a16="http://schemas.microsoft.com/office/drawing/2014/main" id="{F38110D5-4882-4214-AF26-E12C44874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001" y="2550939"/>
            <a:ext cx="2518574" cy="1463747"/>
          </a:xfrm>
          <a:prstGeom prst="rect">
            <a:avLst/>
          </a:prstGeom>
        </p:spPr>
      </p:pic>
      <p:sp>
        <p:nvSpPr>
          <p:cNvPr id="25" name="textruta 14">
            <a:extLst>
              <a:ext uri="{FF2B5EF4-FFF2-40B4-BE49-F238E27FC236}">
                <a16:creationId xmlns:a16="http://schemas.microsoft.com/office/drawing/2014/main" id="{F722E291-884E-43E9-B8B2-00F0F5AC0B33}"/>
              </a:ext>
            </a:extLst>
          </p:cNvPr>
          <p:cNvSpPr txBox="1"/>
          <p:nvPr/>
        </p:nvSpPr>
        <p:spPr>
          <a:xfrm>
            <a:off x="3214603" y="1603070"/>
            <a:ext cx="299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Separate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organizations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 for </a:t>
            </a:r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health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care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 (regional) and research and </a:t>
            </a:r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education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 (</a:t>
            </a:r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state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6" name="Bildobjekt 13">
            <a:extLst>
              <a:ext uri="{FF2B5EF4-FFF2-40B4-BE49-F238E27FC236}">
                <a16:creationId xmlns:a16="http://schemas.microsoft.com/office/drawing/2014/main" id="{62BB40FC-15CE-4CBF-AE22-F507FFB8F6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10832" r="-645"/>
          <a:stretch/>
        </p:blipFill>
        <p:spPr>
          <a:xfrm>
            <a:off x="6312024" y="4293096"/>
            <a:ext cx="2394950" cy="1590676"/>
          </a:xfrm>
          <a:prstGeom prst="rect">
            <a:avLst/>
          </a:prstGeom>
        </p:spPr>
      </p:pic>
      <p:sp>
        <p:nvSpPr>
          <p:cNvPr id="27" name="textruta 16">
            <a:extLst>
              <a:ext uri="{FF2B5EF4-FFF2-40B4-BE49-F238E27FC236}">
                <a16:creationId xmlns:a16="http://schemas.microsoft.com/office/drawing/2014/main" id="{C73E6ECD-D02F-4FF2-994B-CD8D6EF42F91}"/>
              </a:ext>
            </a:extLst>
          </p:cNvPr>
          <p:cNvSpPr txBox="1"/>
          <p:nvPr/>
        </p:nvSpPr>
        <p:spPr>
          <a:xfrm>
            <a:off x="6170985" y="5883772"/>
            <a:ext cx="2812842" cy="338554"/>
          </a:xfrm>
          <a:prstGeom prst="rect">
            <a:avLst/>
          </a:prstGeom>
          <a:solidFill>
            <a:sysClr val="window" lastClr="FFFFFF">
              <a:alpha val="66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Legal and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regulatory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challenges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8" name="Bildobjekt 17">
            <a:extLst>
              <a:ext uri="{FF2B5EF4-FFF2-40B4-BE49-F238E27FC236}">
                <a16:creationId xmlns:a16="http://schemas.microsoft.com/office/drawing/2014/main" id="{57653E49-E7A5-4C48-AB17-9470FA3C3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988" y="4402396"/>
            <a:ext cx="2876550" cy="1590675"/>
          </a:xfrm>
          <a:prstGeom prst="rect">
            <a:avLst/>
          </a:prstGeom>
        </p:spPr>
      </p:pic>
      <p:sp>
        <p:nvSpPr>
          <p:cNvPr id="29" name="textruta 19">
            <a:extLst>
              <a:ext uri="{FF2B5EF4-FFF2-40B4-BE49-F238E27FC236}">
                <a16:creationId xmlns:a16="http://schemas.microsoft.com/office/drawing/2014/main" id="{689042FF-6596-41C3-995B-4CC25B412F07}"/>
              </a:ext>
            </a:extLst>
          </p:cNvPr>
          <p:cNvSpPr txBox="1"/>
          <p:nvPr/>
        </p:nvSpPr>
        <p:spPr>
          <a:xfrm>
            <a:off x="3822621" y="4782234"/>
            <a:ext cx="1901951" cy="830997"/>
          </a:xfrm>
          <a:prstGeom prst="rect">
            <a:avLst/>
          </a:prstGeom>
          <a:solidFill>
            <a:sysClr val="window" lastClr="FFFFFF">
              <a:alpha val="66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New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competencies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and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ways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of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working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within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health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care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30" name="Bildobjekt 20" descr="En bild som visar text, dator&#10;&#10;Automatiskt genererad beskrivning">
            <a:extLst>
              <a:ext uri="{FF2B5EF4-FFF2-40B4-BE49-F238E27FC236}">
                <a16:creationId xmlns:a16="http://schemas.microsoft.com/office/drawing/2014/main" id="{47A21417-2A4D-4781-9955-0A8B5CE992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50" t="1" b="-33"/>
          <a:stretch/>
        </p:blipFill>
        <p:spPr>
          <a:xfrm>
            <a:off x="6270914" y="2519957"/>
            <a:ext cx="2712913" cy="1040419"/>
          </a:xfrm>
          <a:prstGeom prst="rect">
            <a:avLst/>
          </a:prstGeom>
        </p:spPr>
      </p:pic>
      <p:sp>
        <p:nvSpPr>
          <p:cNvPr id="31" name="textruta 22">
            <a:extLst>
              <a:ext uri="{FF2B5EF4-FFF2-40B4-BE49-F238E27FC236}">
                <a16:creationId xmlns:a16="http://schemas.microsoft.com/office/drawing/2014/main" id="{5F2FA94A-7E72-4339-830A-4C1B29E592F7}"/>
              </a:ext>
            </a:extLst>
          </p:cNvPr>
          <p:cNvSpPr txBox="1"/>
          <p:nvPr/>
        </p:nvSpPr>
        <p:spPr>
          <a:xfrm>
            <a:off x="6206525" y="3511808"/>
            <a:ext cx="291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Secure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storage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 and management </a:t>
            </a:r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of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large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prstClr val="black"/>
                </a:solidFill>
                <a:cs typeface="Calibri" panose="020F0502020204030204" pitchFamily="34" charset="0"/>
              </a:rPr>
              <a:t>scale</a:t>
            </a:r>
            <a:r>
              <a:rPr lang="sv-SE" sz="1600" dirty="0">
                <a:solidFill>
                  <a:prstClr val="black"/>
                </a:solidFill>
                <a:cs typeface="Calibri" panose="020F0502020204030204" pitchFamily="34" charset="0"/>
              </a:rPr>
              <a:t> data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8B6806BE-D279-407F-9FBD-BBA01D54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84" y="3102811"/>
            <a:ext cx="1656642" cy="3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4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7F48BA0-EB90-4A32-A620-477DA870A2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E7F48BA0-EB90-4A32-A620-477DA870A2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54CB3088-C116-4A64-9D07-F3DE20EF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70" y="368168"/>
            <a:ext cx="9715500" cy="1304396"/>
          </a:xfrm>
        </p:spPr>
        <p:txBody>
          <a:bodyPr vert="horz"/>
          <a:lstStyle/>
          <a:p>
            <a:r>
              <a:rPr lang="sv-SE" dirty="0"/>
              <a:t>Precision Medicine Centre Karolinska</a:t>
            </a:r>
            <a:br>
              <a:rPr lang="sv-SE" dirty="0"/>
            </a:br>
            <a:r>
              <a:rPr lang="sv-SE" sz="2800" dirty="0"/>
              <a:t>A </a:t>
            </a:r>
            <a:r>
              <a:rPr lang="sv-SE" sz="2800" dirty="0" err="1"/>
              <a:t>unique</a:t>
            </a:r>
            <a:r>
              <a:rPr lang="sv-SE" sz="2800" dirty="0"/>
              <a:t> </a:t>
            </a:r>
            <a:r>
              <a:rPr lang="sv-SE" sz="2800" dirty="0" err="1"/>
              <a:t>collaboration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BE980C-C27B-4851-AB11-B4F7B786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C172-E1B1-45D4-8C06-DC57BB8F2142}" type="slidenum">
              <a:rPr lang="en-US" altLang="sv-SE" smtClean="0"/>
              <a:pPr/>
              <a:t>8</a:t>
            </a:fld>
            <a:endParaRPr lang="en-US" altLang="sv-SE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3FF48E20-970E-4AE3-8235-F3805E877C38}"/>
              </a:ext>
            </a:extLst>
          </p:cNvPr>
          <p:cNvGrpSpPr/>
          <p:nvPr/>
        </p:nvGrpSpPr>
        <p:grpSpPr>
          <a:xfrm>
            <a:off x="1596154" y="1781068"/>
            <a:ext cx="8999692" cy="3057038"/>
            <a:chOff x="1596154" y="1196752"/>
            <a:chExt cx="8999692" cy="3057038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9ECB824D-2485-4EF1-9159-F502CDB1F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6154" y="1196752"/>
              <a:ext cx="8999692" cy="30570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4847A2C8-1296-4BBD-97FA-D26171AE681D}"/>
                </a:ext>
              </a:extLst>
            </p:cNvPr>
            <p:cNvSpPr/>
            <p:nvPr/>
          </p:nvSpPr>
          <p:spPr bwMode="auto">
            <a:xfrm>
              <a:off x="1596154" y="1196752"/>
              <a:ext cx="8999692" cy="3057038"/>
            </a:xfrm>
            <a:custGeom>
              <a:avLst/>
              <a:gdLst>
                <a:gd name="connsiteX0" fmla="*/ 8999691 w 8999691"/>
                <a:gd name="connsiteY0" fmla="*/ 856869 h 3069244"/>
                <a:gd name="connsiteX1" fmla="*/ 8999691 w 8999691"/>
                <a:gd name="connsiteY1" fmla="*/ 3069244 h 3069244"/>
                <a:gd name="connsiteX2" fmla="*/ 6654119 w 8999691"/>
                <a:gd name="connsiteY2" fmla="*/ 3069244 h 3069244"/>
                <a:gd name="connsiteX3" fmla="*/ 1136192 w 8999691"/>
                <a:gd name="connsiteY3" fmla="*/ 191027 h 3069244"/>
                <a:gd name="connsiteX4" fmla="*/ 258050 w 8999691"/>
                <a:gd name="connsiteY4" fmla="*/ 749123 h 3069244"/>
                <a:gd name="connsiteX5" fmla="*/ 254780 w 8999691"/>
                <a:gd name="connsiteY5" fmla="*/ 1990027 h 3069244"/>
                <a:gd name="connsiteX6" fmla="*/ 1400389 w 8999691"/>
                <a:gd name="connsiteY6" fmla="*/ 1513126 h 3069244"/>
                <a:gd name="connsiteX7" fmla="*/ 1403659 w 8999691"/>
                <a:gd name="connsiteY7" fmla="*/ 272222 h 3069244"/>
                <a:gd name="connsiteX8" fmla="*/ 1136192 w 8999691"/>
                <a:gd name="connsiteY8" fmla="*/ 191027 h 3069244"/>
                <a:gd name="connsiteX9" fmla="*/ 8191481 w 8999691"/>
                <a:gd name="connsiteY9" fmla="*/ 0 h 3069244"/>
                <a:gd name="connsiteX10" fmla="*/ 8999691 w 8999691"/>
                <a:gd name="connsiteY10" fmla="*/ 0 h 3069244"/>
                <a:gd name="connsiteX11" fmla="*/ 8999691 w 8999691"/>
                <a:gd name="connsiteY11" fmla="*/ 856869 h 3069244"/>
                <a:gd name="connsiteX12" fmla="*/ 0 w 8999691"/>
                <a:gd name="connsiteY12" fmla="*/ 0 h 3069244"/>
                <a:gd name="connsiteX13" fmla="*/ 7699608 w 8999691"/>
                <a:gd name="connsiteY13" fmla="*/ 0 h 3069244"/>
                <a:gd name="connsiteX14" fmla="*/ 6706655 w 8999691"/>
                <a:gd name="connsiteY14" fmla="*/ 936566 h 3069244"/>
                <a:gd name="connsiteX15" fmla="*/ 6016401 w 8999691"/>
                <a:gd name="connsiteY15" fmla="*/ 204754 h 3069244"/>
                <a:gd name="connsiteX16" fmla="*/ 4502273 w 8999691"/>
                <a:gd name="connsiteY16" fmla="*/ 1632899 h 3069244"/>
                <a:gd name="connsiteX17" fmla="*/ 4503160 w 8999691"/>
                <a:gd name="connsiteY17" fmla="*/ 1633839 h 3069244"/>
                <a:gd name="connsiteX18" fmla="*/ 2238208 w 8999691"/>
                <a:gd name="connsiteY18" fmla="*/ 1028335 h 3069244"/>
                <a:gd name="connsiteX19" fmla="*/ 1930507 w 8999691"/>
                <a:gd name="connsiteY19" fmla="*/ 2179320 h 3069244"/>
                <a:gd name="connsiteX20" fmla="*/ 5259356 w 8999691"/>
                <a:gd name="connsiteY20" fmla="*/ 3069244 h 3069244"/>
                <a:gd name="connsiteX21" fmla="*/ 5528800 w 8999691"/>
                <a:gd name="connsiteY21" fmla="*/ 2061360 h 3069244"/>
                <a:gd name="connsiteX22" fmla="*/ 5591238 w 8999691"/>
                <a:gd name="connsiteY22" fmla="*/ 2002468 h 3069244"/>
                <a:gd name="connsiteX23" fmla="*/ 6597436 w 8999691"/>
                <a:gd name="connsiteY23" fmla="*/ 3069244 h 3069244"/>
                <a:gd name="connsiteX24" fmla="*/ 0 w 8999691"/>
                <a:gd name="connsiteY24" fmla="*/ 3069244 h 306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99691" h="3069244">
                  <a:moveTo>
                    <a:pt x="8999691" y="856869"/>
                  </a:moveTo>
                  <a:lnTo>
                    <a:pt x="8999691" y="3069244"/>
                  </a:lnTo>
                  <a:lnTo>
                    <a:pt x="6654119" y="3069244"/>
                  </a:lnTo>
                  <a:close/>
                  <a:moveTo>
                    <a:pt x="1136192" y="191027"/>
                  </a:moveTo>
                  <a:cubicBezTo>
                    <a:pt x="843987" y="184309"/>
                    <a:pt x="495991" y="393353"/>
                    <a:pt x="258050" y="749123"/>
                  </a:cubicBezTo>
                  <a:cubicBezTo>
                    <a:pt x="-59204" y="1223481"/>
                    <a:pt x="-60668" y="1779053"/>
                    <a:pt x="254780" y="1990027"/>
                  </a:cubicBezTo>
                  <a:cubicBezTo>
                    <a:pt x="570228" y="2201001"/>
                    <a:pt x="1083135" y="1987485"/>
                    <a:pt x="1400389" y="1513126"/>
                  </a:cubicBezTo>
                  <a:cubicBezTo>
                    <a:pt x="1717644" y="1038768"/>
                    <a:pt x="1719107" y="483196"/>
                    <a:pt x="1403659" y="272222"/>
                  </a:cubicBezTo>
                  <a:cubicBezTo>
                    <a:pt x="1324797" y="219479"/>
                    <a:pt x="1233594" y="193266"/>
                    <a:pt x="1136192" y="191027"/>
                  </a:cubicBezTo>
                  <a:close/>
                  <a:moveTo>
                    <a:pt x="8191481" y="0"/>
                  </a:moveTo>
                  <a:lnTo>
                    <a:pt x="8999691" y="0"/>
                  </a:lnTo>
                  <a:lnTo>
                    <a:pt x="8999691" y="856869"/>
                  </a:lnTo>
                  <a:close/>
                  <a:moveTo>
                    <a:pt x="0" y="0"/>
                  </a:moveTo>
                  <a:lnTo>
                    <a:pt x="7699608" y="0"/>
                  </a:lnTo>
                  <a:lnTo>
                    <a:pt x="6706655" y="936566"/>
                  </a:lnTo>
                  <a:lnTo>
                    <a:pt x="6016401" y="204754"/>
                  </a:lnTo>
                  <a:lnTo>
                    <a:pt x="4502273" y="1632899"/>
                  </a:lnTo>
                  <a:lnTo>
                    <a:pt x="4503160" y="1633839"/>
                  </a:lnTo>
                  <a:lnTo>
                    <a:pt x="2238208" y="1028335"/>
                  </a:lnTo>
                  <a:lnTo>
                    <a:pt x="1930507" y="2179320"/>
                  </a:lnTo>
                  <a:lnTo>
                    <a:pt x="5259356" y="3069244"/>
                  </a:lnTo>
                  <a:lnTo>
                    <a:pt x="5528800" y="2061360"/>
                  </a:lnTo>
                  <a:lnTo>
                    <a:pt x="5591238" y="2002468"/>
                  </a:lnTo>
                  <a:lnTo>
                    <a:pt x="6597436" y="3069244"/>
                  </a:lnTo>
                  <a:lnTo>
                    <a:pt x="0" y="3069244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Bildobjekt 8" descr="KarolinskaKI.png">
              <a:extLst>
                <a:ext uri="{FF2B5EF4-FFF2-40B4-BE49-F238E27FC236}">
                  <a16:creationId xmlns:a16="http://schemas.microsoft.com/office/drawing/2014/main" id="{44F4BBEB-AA05-4BA4-A8EB-41C5877AEA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/>
            <a:srcRect r="60189"/>
            <a:stretch/>
          </p:blipFill>
          <p:spPr>
            <a:xfrm>
              <a:off x="4563023" y="1835498"/>
              <a:ext cx="1198644" cy="560024"/>
            </a:xfrm>
            <a:prstGeom prst="rect">
              <a:avLst/>
            </a:prstGeom>
          </p:spPr>
        </p:pic>
        <p:pic>
          <p:nvPicPr>
            <p:cNvPr id="16" name="Bildobjekt 8" descr="KarolinskaKI.png">
              <a:extLst>
                <a:ext uri="{FF2B5EF4-FFF2-40B4-BE49-F238E27FC236}">
                  <a16:creationId xmlns:a16="http://schemas.microsoft.com/office/drawing/2014/main" id="{69EE814A-6F4B-4085-8B63-21E7A8F8B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/>
            <a:srcRect l="48039"/>
            <a:stretch/>
          </p:blipFill>
          <p:spPr>
            <a:xfrm>
              <a:off x="8973391" y="3580954"/>
              <a:ext cx="1571252" cy="562447"/>
            </a:xfrm>
            <a:prstGeom prst="rect">
              <a:avLst/>
            </a:prstGeom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36263FC-ACDE-4461-A901-8FAEC74A1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338" y="3400953"/>
              <a:ext cx="1656642" cy="36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7F13397C-7127-4746-A448-D88061A02AC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12338" y="5065347"/>
            <a:ext cx="4627678" cy="1372426"/>
          </a:xfrm>
        </p:spPr>
        <p:txBody>
          <a:bodyPr lIns="72000" rIns="72000" numCol="1" anchor="t"/>
          <a:lstStyle/>
          <a:p>
            <a:pPr lvl="0">
              <a:spcBef>
                <a:spcPts val="600"/>
              </a:spcBef>
            </a:pPr>
            <a:r>
              <a:rPr lang="en-US" dirty="0"/>
              <a:t>New seamless organization</a:t>
            </a:r>
          </a:p>
          <a:p>
            <a:pPr lvl="0">
              <a:spcBef>
                <a:spcPts val="600"/>
              </a:spcBef>
            </a:pPr>
            <a:endParaRPr lang="en-US" dirty="0"/>
          </a:p>
          <a:p>
            <a:pPr lvl="0">
              <a:spcBef>
                <a:spcPts val="600"/>
              </a:spcBef>
            </a:pPr>
            <a:r>
              <a:rPr lang="en-US" dirty="0"/>
              <a:t>Cross collaboration between </a:t>
            </a:r>
            <a:br>
              <a:rPr lang="en-US" dirty="0"/>
            </a:br>
            <a:r>
              <a:rPr lang="en-US" dirty="0"/>
              <a:t>disciplines, academy and health care</a:t>
            </a:r>
          </a:p>
        </p:txBody>
      </p: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CB0F8EF7-DB8F-4B8F-A320-CD1745DF14A4}"/>
              </a:ext>
            </a:extLst>
          </p:cNvPr>
          <p:cNvSpPr txBox="1">
            <a:spLocks/>
          </p:cNvSpPr>
          <p:nvPr/>
        </p:nvSpPr>
        <p:spPr bwMode="auto">
          <a:xfrm>
            <a:off x="6744071" y="5065347"/>
            <a:ext cx="3861349" cy="137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en-US"/>
              <a:t>Sharing knowledge and </a:t>
            </a:r>
            <a:br>
              <a:rPr lang="en-US"/>
            </a:br>
            <a:r>
              <a:rPr lang="en-US"/>
              <a:t>infrastructure</a:t>
            </a:r>
          </a:p>
          <a:p>
            <a:pPr defTabSz="914400">
              <a:spcBef>
                <a:spcPts val="600"/>
              </a:spcBef>
            </a:pPr>
            <a:endParaRPr lang="en-US"/>
          </a:p>
          <a:p>
            <a:pPr defTabSz="914400">
              <a:spcBef>
                <a:spcPts val="600"/>
              </a:spcBef>
            </a:pPr>
            <a:r>
              <a:rPr lang="en-US"/>
              <a:t>Geographic proximity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124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I_DS_POWERPOINTMALL_060828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_karolinska_universitetssjukhuset_sv" id="{3BB682B4-5AAD-43CC-9C6E-88E9160AF5BF}" vid="{F44109A3-632E-44F2-8288-BA3F5E78F206}"/>
    </a:ext>
  </a:extLst>
</a:theme>
</file>

<file path=ppt/theme/theme2.xml><?xml version="1.0" encoding="utf-8"?>
<a:theme xmlns:a="http://schemas.openxmlformats.org/drawingml/2006/main" name="2_KI_DS_POWERPOINTMALL_060828">
  <a:themeElements>
    <a:clrScheme name="K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3E0"/>
      </a:accent1>
      <a:accent2>
        <a:srgbClr val="97999B"/>
      </a:accent2>
      <a:accent3>
        <a:srgbClr val="FFCE00"/>
      </a:accent3>
      <a:accent4>
        <a:srgbClr val="E54800"/>
      </a:accent4>
      <a:accent5>
        <a:srgbClr val="9E1B34"/>
      </a:accent5>
      <a:accent6>
        <a:srgbClr val="005883"/>
      </a:accent6>
      <a:hlink>
        <a:srgbClr val="53565A"/>
      </a:hlink>
      <a:folHlink>
        <a:srgbClr val="000000"/>
      </a:folHlink>
    </a:clrScheme>
    <a:fontScheme name="K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_karolinska_university_hospital_eng" id="{3A864A2F-0F9B-4BA2-AD51-68E6FA4EC31E}" vid="{CE765791-4AEF-4628-A21E-4710F4FCD017}"/>
    </a:ext>
  </a:extLst>
</a:theme>
</file>

<file path=ppt/theme/theme3.xml><?xml version="1.0" encoding="utf-8"?>
<a:theme xmlns:a="http://schemas.openxmlformats.org/drawingml/2006/main" name="3_KI_DS_POWERPOINTMALL_060828">
  <a:themeElements>
    <a:clrScheme name="K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3E0"/>
      </a:accent1>
      <a:accent2>
        <a:srgbClr val="97999B"/>
      </a:accent2>
      <a:accent3>
        <a:srgbClr val="FFCE00"/>
      </a:accent3>
      <a:accent4>
        <a:srgbClr val="E54800"/>
      </a:accent4>
      <a:accent5>
        <a:srgbClr val="9E1B34"/>
      </a:accent5>
      <a:accent6>
        <a:srgbClr val="005883"/>
      </a:accent6>
      <a:hlink>
        <a:srgbClr val="53565A"/>
      </a:hlink>
      <a:folHlink>
        <a:srgbClr val="000000"/>
      </a:folHlink>
    </a:clrScheme>
    <a:fontScheme name="K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_karolinska_university_hospital_eng" id="{3A864A2F-0F9B-4BA2-AD51-68E6FA4EC31E}" vid="{CE765791-4AEF-4628-A21E-4710F4FCD017}"/>
    </a:ext>
  </a:ext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58AD595820C64F87BC77A9006C76CD" ma:contentTypeVersion="4" ma:contentTypeDescription="Skapa ett nytt dokument." ma:contentTypeScope="" ma:versionID="02f408ef48e1ce97eb79c52c4f7fd7d5">
  <xsd:schema xmlns:xsd="http://www.w3.org/2001/XMLSchema" xmlns:xs="http://www.w3.org/2001/XMLSchema" xmlns:p="http://schemas.microsoft.com/office/2006/metadata/properties" xmlns:ns2="6c593c59-9bc7-4615-bf96-11694eee548c" targetNamespace="http://schemas.microsoft.com/office/2006/metadata/properties" ma:root="true" ma:fieldsID="e2abea53c9cdb5a606539f218c058f1b" ns2:_="">
    <xsd:import namespace="6c593c59-9bc7-4615-bf96-11694eee54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93c59-9bc7-4615-bf96-11694eee54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BC0F29-2CBE-4850-B301-9806EF0C6EDA}">
  <ds:schemaRefs>
    <ds:schemaRef ds:uri="6c593c59-9bc7-4615-bf96-11694eee54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E0E9FE-1369-4F95-9EE1-C4259F9482E0}">
  <ds:schemaRefs>
    <ds:schemaRef ds:uri="6c593c59-9bc7-4615-bf96-11694eee54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6EA956A-C533-45D9-AE63-9D3159A3E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ki-karolinska-universitetssjukhuset-sv</Template>
  <TotalTime>1422</TotalTime>
  <Words>350</Words>
  <Application>Microsoft Macintosh PowerPoint</Application>
  <PresentationFormat>Widescreen</PresentationFormat>
  <Paragraphs>69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CIDFont+F3</vt:lpstr>
      <vt:lpstr>Times</vt:lpstr>
      <vt:lpstr>KI_DS_POWERPOINTMALL_060828</vt:lpstr>
      <vt:lpstr>2_KI_DS_POWERPOINTMALL_060828</vt:lpstr>
      <vt:lpstr>3_KI_DS_POWERPOINTMALL_060828</vt:lpstr>
      <vt:lpstr>think-cell Slide</vt:lpstr>
      <vt:lpstr>PowerPoint Presentation</vt:lpstr>
      <vt:lpstr>Precision medicine originates from the development of genomics over the last two decades</vt:lpstr>
      <vt:lpstr>A surge of treatment options…</vt:lpstr>
      <vt:lpstr>…and of data in need of storage, treatment and analysis</vt:lpstr>
      <vt:lpstr>PowerPoint Presentation</vt:lpstr>
      <vt:lpstr>PowerPoint Presentation</vt:lpstr>
      <vt:lpstr>A paradigm shift in health care</vt:lpstr>
      <vt:lpstr>PowerPoint Presentation</vt:lpstr>
      <vt:lpstr>Precision Medicine Centre Karolinska A unique collaboration</vt:lpstr>
      <vt:lpstr>Precision Medicine Centre Karolinska Examples of focus areas</vt:lpstr>
      <vt:lpstr>Examples of AI applications</vt:lpstr>
      <vt:lpstr>Decision support based on multimodal diagnostics The future of AI in PM?</vt:lpstr>
      <vt:lpstr>Thank you!</vt:lpstr>
    </vt:vector>
  </TitlesOfParts>
  <Company>ESSEN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Science Board Skåne, tema precisionshälsa</dc:title>
  <dc:creator>Charlotta Myrén</dc:creator>
  <cp:lastModifiedBy>Tobias Oechtering</cp:lastModifiedBy>
  <cp:revision>25</cp:revision>
  <dcterms:created xsi:type="dcterms:W3CDTF">2021-09-22T06:58:28Z</dcterms:created>
  <dcterms:modified xsi:type="dcterms:W3CDTF">2022-03-25T13:05:19Z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0x010100E458AD595820C64F87BC77A9006C76CD</vt:lpwstr>
  </property>
</Properties>
</file>