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85" r:id="rId2"/>
    <p:sldId id="286" r:id="rId3"/>
    <p:sldId id="287" r:id="rId4"/>
    <p:sldId id="288" r:id="rId5"/>
    <p:sldId id="289" r:id="rId6"/>
    <p:sldId id="291" r:id="rId7"/>
    <p:sldId id="290" r:id="rId8"/>
    <p:sldId id="298" r:id="rId9"/>
    <p:sldId id="293" r:id="rId10"/>
    <p:sldId id="294" r:id="rId11"/>
    <p:sldId id="305" r:id="rId12"/>
    <p:sldId id="292" r:id="rId13"/>
  </p:sldIdLst>
  <p:sldSz cx="9144000" cy="6858000" type="screen4x3"/>
  <p:notesSz cx="6858000" cy="9144000"/>
  <p:custDataLst>
    <p:tags r:id="rId16"/>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07">
          <p15:clr>
            <a:srgbClr val="A4A3A4"/>
          </p15:clr>
        </p15:guide>
        <p15:guide id="3" orient="horz" pos="3758">
          <p15:clr>
            <a:srgbClr val="A4A3A4"/>
          </p15:clr>
        </p15:guide>
        <p15:guide id="4" orient="horz" pos="4227">
          <p15:clr>
            <a:srgbClr val="A4A3A4"/>
          </p15:clr>
        </p15:guide>
        <p15:guide id="5" orient="horz" pos="289">
          <p15:clr>
            <a:srgbClr val="A4A3A4"/>
          </p15:clr>
        </p15:guide>
        <p15:guide id="6" pos="2880">
          <p15:clr>
            <a:srgbClr val="A4A3A4"/>
          </p15:clr>
        </p15:guide>
        <p15:guide id="7" pos="295">
          <p15:clr>
            <a:srgbClr val="A4A3A4"/>
          </p15:clr>
        </p15:guide>
        <p15:guide id="8" pos="290">
          <p15:clr>
            <a:srgbClr val="A4A3A4"/>
          </p15:clr>
        </p15:guide>
        <p15:guide id="9" pos="5486">
          <p15:clr>
            <a:srgbClr val="A4A3A4"/>
          </p15:clr>
        </p15:guide>
        <p15:guide id="10" orient="horz" pos="361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41" autoAdjust="0"/>
  </p:normalViewPr>
  <p:slideViewPr>
    <p:cSldViewPr>
      <p:cViewPr varScale="1">
        <p:scale>
          <a:sx n="120" d="100"/>
          <a:sy n="120" d="100"/>
        </p:scale>
        <p:origin x="1920" y="176"/>
      </p:cViewPr>
      <p:guideLst>
        <p:guide orient="horz" pos="2160"/>
        <p:guide orient="horz" pos="907"/>
        <p:guide orient="horz" pos="3758"/>
        <p:guide orient="horz" pos="4227"/>
        <p:guide orient="horz" pos="289"/>
        <p:guide pos="2880"/>
        <p:guide pos="295"/>
        <p:guide pos="290"/>
        <p:guide pos="5486"/>
        <p:guide orient="horz" pos="3612"/>
      </p:guideLst>
    </p:cSldViewPr>
  </p:slideViewPr>
  <p:notesTextViewPr>
    <p:cViewPr>
      <p:scale>
        <a:sx n="1" d="1"/>
        <a:sy n="1" d="1"/>
      </p:scale>
      <p:origin x="0" y="0"/>
    </p:cViewPr>
  </p:notesTextViewPr>
  <p:notesViewPr>
    <p:cSldViewPr showGuides="1">
      <p:cViewPr varScale="1">
        <p:scale>
          <a:sx n="86" d="100"/>
          <a:sy n="86" d="100"/>
        </p:scale>
        <p:origin x="378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4F73C6-E6BF-46CF-B34D-7A5C8688DBEE}" type="datetimeFigureOut">
              <a:rPr lang="sv-SE" smtClean="0"/>
              <a:t>2022-03-25</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D8F730-40FB-45F5-B014-CB7ED569AE30}" type="slidenum">
              <a:rPr lang="sv-SE" smtClean="0"/>
              <a:t>‹#›</a:t>
            </a:fld>
            <a:endParaRPr lang="sv-SE"/>
          </a:p>
        </p:txBody>
      </p:sp>
    </p:spTree>
    <p:extLst>
      <p:ext uri="{BB962C8B-B14F-4D97-AF65-F5344CB8AC3E}">
        <p14:creationId xmlns:p14="http://schemas.microsoft.com/office/powerpoint/2010/main" val="270371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EA4C71-A269-4800-8AF1-44182FA23438}" type="datetimeFigureOut">
              <a:rPr lang="sv-SE" smtClean="0"/>
              <a:t>2022-03-25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13758-4B63-40D7-B26B-F67CE25F1C5D}" type="slidenum">
              <a:rPr lang="sv-SE" smtClean="0"/>
              <a:t>‹#›</a:t>
            </a:fld>
            <a:endParaRPr lang="sv-SE"/>
          </a:p>
        </p:txBody>
      </p:sp>
    </p:spTree>
    <p:extLst>
      <p:ext uri="{BB962C8B-B14F-4D97-AF65-F5344CB8AC3E}">
        <p14:creationId xmlns:p14="http://schemas.microsoft.com/office/powerpoint/2010/main" val="363977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Handlingsplanen har 5 utvecklingsområden</a:t>
            </a:r>
          </a:p>
        </p:txBody>
      </p:sp>
      <p:sp>
        <p:nvSpPr>
          <p:cNvPr id="4" name="Platshållare för bildnummer 3"/>
          <p:cNvSpPr>
            <a:spLocks noGrp="1"/>
          </p:cNvSpPr>
          <p:nvPr>
            <p:ph type="sldNum" sz="quarter" idx="10"/>
          </p:nvPr>
        </p:nvSpPr>
        <p:spPr/>
        <p:txBody>
          <a:bodyPr/>
          <a:lstStyle/>
          <a:p>
            <a:fld id="{AC113758-4B63-40D7-B26B-F67CE25F1C5D}" type="slidenum">
              <a:rPr lang="sv-SE" smtClean="0"/>
              <a:t>6</a:t>
            </a:fld>
            <a:endParaRPr lang="sv-SE"/>
          </a:p>
        </p:txBody>
      </p:sp>
    </p:spTree>
    <p:extLst>
      <p:ext uri="{BB962C8B-B14F-4D97-AF65-F5344CB8AC3E}">
        <p14:creationId xmlns:p14="http://schemas.microsoft.com/office/powerpoint/2010/main" val="137494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We do a lot of work when it comes to accessibility in the city's design and to delimit a little we chosen natural areas </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7</a:t>
            </a:fld>
            <a:endParaRPr lang="sv-SE"/>
          </a:p>
        </p:txBody>
      </p:sp>
    </p:spTree>
    <p:extLst>
      <p:ext uri="{BB962C8B-B14F-4D97-AF65-F5344CB8AC3E}">
        <p14:creationId xmlns:p14="http://schemas.microsoft.com/office/powerpoint/2010/main" val="287459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Biological ageing and important values for the elderly are important to include in the development work. Many times we develop solely from difficulties in getting around, i.e. our musculoskeletal system</a:t>
            </a:r>
          </a:p>
          <a:p>
            <a:r>
              <a:rPr lang="en-US" dirty="0"/>
              <a:t>For example, how the home can become more elderly friendly to meet different needs, or the outdoor environment, the property, premises, etc.</a:t>
            </a:r>
          </a:p>
          <a:p>
            <a:endParaRPr lang="en-US" dirty="0"/>
          </a:p>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10</a:t>
            </a:fld>
            <a:endParaRPr lang="sv-SE"/>
          </a:p>
        </p:txBody>
      </p:sp>
    </p:spTree>
    <p:extLst>
      <p:ext uri="{BB962C8B-B14F-4D97-AF65-F5344CB8AC3E}">
        <p14:creationId xmlns:p14="http://schemas.microsoft.com/office/powerpoint/2010/main" val="4177301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799" y="467862"/>
            <a:ext cx="1367968" cy="496800"/>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143176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83328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vänster">
    <p:spTree>
      <p:nvGrpSpPr>
        <p:cNvPr id="1" name=""/>
        <p:cNvGrpSpPr/>
        <p:nvPr/>
      </p:nvGrpSpPr>
      <p:grpSpPr>
        <a:xfrm>
          <a:off x="0" y="0"/>
          <a:ext cx="0" cy="0"/>
          <a:chOff x="0" y="0"/>
          <a:chExt cx="0" cy="0"/>
        </a:xfrm>
      </p:grpSpPr>
      <p:sp>
        <p:nvSpPr>
          <p:cNvPr id="3" name="Rubrik 2"/>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8"/>
            <a:ext cx="4104000" cy="3960000"/>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4798800" y="1439863"/>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4"/>
          <p:cNvSpPr>
            <a:spLocks noGrp="1"/>
          </p:cNvSpPr>
          <p:nvPr>
            <p:ph type="body" sz="quarter" idx="17" hasCustomPrompt="1"/>
          </p:nvPr>
        </p:nvSpPr>
        <p:spPr>
          <a:xfrm>
            <a:off x="460374"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7891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5760000" cy="4294051"/>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6372000" y="1440000"/>
            <a:ext cx="2314800" cy="4294800"/>
          </a:xfrm>
        </p:spPr>
        <p:txBody>
          <a:bodyPr/>
          <a:lstStyle>
            <a:lvl1pPr>
              <a:defRPr sz="1800"/>
            </a:lvl1pPr>
            <a:lvl2pPr>
              <a:defRPr sz="1800"/>
            </a:lvl2pPr>
            <a:lvl3pPr>
              <a:defRPr sz="1800"/>
            </a:lvl3pPr>
            <a:lvl4pPr>
              <a:defRPr sz="1800"/>
            </a:lvl4pPr>
            <a:lvl5pPr>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457200" y="5733256"/>
            <a:ext cx="5760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4" name="textruta 13"/>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11445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8219256" cy="4294051"/>
          </a:xfrm>
        </p:spPr>
        <p:txBody>
          <a:bodyPr/>
          <a:lstStyle>
            <a:lvl1pPr marL="0" indent="0">
              <a:buFontTx/>
              <a:buNone/>
              <a:defRPr/>
            </a:lvl1pPr>
          </a:lstStyle>
          <a:p>
            <a:r>
              <a:rPr lang="sv-SE"/>
              <a:t>Klicka på ikonen för att lägga till en bild</a:t>
            </a:r>
            <a:endParaRPr lang="sv-SE" dirty="0"/>
          </a:p>
        </p:txBody>
      </p:sp>
      <p:sp>
        <p:nvSpPr>
          <p:cNvPr id="8" name="Platshållare för text 4"/>
          <p:cNvSpPr>
            <a:spLocks noGrp="1"/>
          </p:cNvSpPr>
          <p:nvPr>
            <p:ph type="body" sz="quarter" idx="17" hasCustomPrompt="1"/>
          </p:nvPr>
        </p:nvSpPr>
        <p:spPr>
          <a:xfrm>
            <a:off x="460375" y="5733256"/>
            <a:ext cx="8218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5" name="Platshållare för datum 4"/>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22682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4572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7988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7988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4"/>
          <p:cNvSpPr>
            <a:spLocks noGrp="1"/>
          </p:cNvSpPr>
          <p:nvPr>
            <p:ph type="body" sz="quarter" idx="17" hasCustomPrompt="1"/>
          </p:nvPr>
        </p:nvSpPr>
        <p:spPr>
          <a:xfrm>
            <a:off x="457200" y="5661248"/>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text 4"/>
          <p:cNvSpPr>
            <a:spLocks noGrp="1"/>
          </p:cNvSpPr>
          <p:nvPr>
            <p:ph type="body" sz="quarter" idx="18" hasCustomPrompt="1"/>
          </p:nvPr>
        </p:nvSpPr>
        <p:spPr>
          <a:xfrm>
            <a:off x="4798800" y="5661248"/>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0"/>
          </p:nvPr>
        </p:nvSpPr>
        <p:spPr/>
        <p:txBody>
          <a:bodyPr/>
          <a:lstStyle/>
          <a:p>
            <a:r>
              <a:rPr lang="sv-SE"/>
              <a:t>20XX-XX-XX</a:t>
            </a:r>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953460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endParaRPr lang="sv-SE" dirty="0"/>
          </a:p>
        </p:txBody>
      </p:sp>
      <p:sp>
        <p:nvSpPr>
          <p:cNvPr id="13" name="Platshållare för sidfot 12"/>
          <p:cNvSpPr>
            <a:spLocks noGrp="1"/>
          </p:cNvSpPr>
          <p:nvPr>
            <p:ph type="ftr" sz="quarter" idx="11"/>
          </p:nvPr>
        </p:nvSpPr>
        <p:spPr/>
        <p:txBody>
          <a:bodyPr/>
          <a:lstStyle/>
          <a:p>
            <a:r>
              <a:rPr lang="sv-SE"/>
              <a:t>Skriv eventuell sidfot här</a:t>
            </a:r>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53146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endParaRPr lang="sv-SE" dirty="0"/>
          </a:p>
        </p:txBody>
      </p:sp>
      <p:sp>
        <p:nvSpPr>
          <p:cNvPr id="9" name="Platshållare för sidfot 8"/>
          <p:cNvSpPr>
            <a:spLocks noGrp="1"/>
          </p:cNvSpPr>
          <p:nvPr>
            <p:ph type="ftr" sz="quarter" idx="11"/>
          </p:nvPr>
        </p:nvSpPr>
        <p:spPr/>
        <p:txBody>
          <a:bodyPr/>
          <a:lstStyle/>
          <a:p>
            <a:r>
              <a:rPr lang="sv-SE"/>
              <a:t>Skriv eventuell sidfot här</a:t>
            </a:r>
            <a:endParaRPr lang="sv-SE" dirty="0"/>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517948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401649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017859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169118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963340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01923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Årshjul - Ros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8000" y="1587260"/>
            <a:ext cx="4565904" cy="4565904"/>
          </a:xfrm>
          <a:prstGeom prst="rect">
            <a:avLst/>
          </a:prstGeom>
        </p:spPr>
      </p:pic>
      <p:sp>
        <p:nvSpPr>
          <p:cNvPr id="7" name="Text Placeholder 23"/>
          <p:cNvSpPr>
            <a:spLocks noGrp="1"/>
          </p:cNvSpPr>
          <p:nvPr>
            <p:ph type="body" sz="quarter" idx="14" hasCustomPrompt="1"/>
          </p:nvPr>
        </p:nvSpPr>
        <p:spPr>
          <a:xfrm>
            <a:off x="2850606" y="334804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8" name="Text Placeholder 23"/>
          <p:cNvSpPr>
            <a:spLocks noGrp="1"/>
          </p:cNvSpPr>
          <p:nvPr>
            <p:ph type="body" sz="quarter" idx="15" hasCustomPrompt="1"/>
          </p:nvPr>
        </p:nvSpPr>
        <p:spPr>
          <a:xfrm>
            <a:off x="3386262" y="347183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9" name="Text Placeholder 23"/>
          <p:cNvSpPr>
            <a:spLocks noGrp="1"/>
          </p:cNvSpPr>
          <p:nvPr>
            <p:ph type="body" sz="quarter" idx="16" hasCustomPrompt="1"/>
          </p:nvPr>
        </p:nvSpPr>
        <p:spPr>
          <a:xfrm>
            <a:off x="2355866" y="316802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0" name="Text Placeholder 23"/>
          <p:cNvSpPr>
            <a:spLocks noGrp="1"/>
          </p:cNvSpPr>
          <p:nvPr>
            <p:ph type="body" sz="quarter" idx="17" hasCustomPrompt="1"/>
          </p:nvPr>
        </p:nvSpPr>
        <p:spPr>
          <a:xfrm>
            <a:off x="2850606" y="228763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1" name="Text Placeholder 23"/>
          <p:cNvSpPr>
            <a:spLocks noGrp="1"/>
          </p:cNvSpPr>
          <p:nvPr>
            <p:ph type="body" sz="quarter" idx="18" hasCustomPrompt="1"/>
          </p:nvPr>
        </p:nvSpPr>
        <p:spPr>
          <a:xfrm>
            <a:off x="3230697" y="264767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2" name="Text Placeholder 23"/>
          <p:cNvSpPr>
            <a:spLocks noGrp="1"/>
          </p:cNvSpPr>
          <p:nvPr>
            <p:ph type="body" sz="quarter" idx="19" hasCustomPrompt="1"/>
          </p:nvPr>
        </p:nvSpPr>
        <p:spPr>
          <a:xfrm>
            <a:off x="3599689" y="301484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3" name="Text Placeholder 23"/>
          <p:cNvSpPr>
            <a:spLocks noGrp="1"/>
          </p:cNvSpPr>
          <p:nvPr>
            <p:ph type="body" sz="quarter" idx="20" hasCustomPrompt="1"/>
          </p:nvPr>
        </p:nvSpPr>
        <p:spPr>
          <a:xfrm>
            <a:off x="3779709" y="176349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4" name="Text Placeholder 23"/>
          <p:cNvSpPr>
            <a:spLocks noGrp="1"/>
          </p:cNvSpPr>
          <p:nvPr>
            <p:ph type="body" sz="quarter" idx="21" hasCustomPrompt="1"/>
          </p:nvPr>
        </p:nvSpPr>
        <p:spPr>
          <a:xfrm>
            <a:off x="3883252" y="227149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5" name="Text Placeholder 23"/>
          <p:cNvSpPr>
            <a:spLocks noGrp="1"/>
          </p:cNvSpPr>
          <p:nvPr>
            <p:ph type="body" sz="quarter" idx="22" hasCustomPrompt="1"/>
          </p:nvPr>
        </p:nvSpPr>
        <p:spPr>
          <a:xfrm>
            <a:off x="4075057" y="277474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6" name="Text Placeholder 23"/>
          <p:cNvSpPr>
            <a:spLocks noGrp="1"/>
          </p:cNvSpPr>
          <p:nvPr>
            <p:ph type="body" sz="quarter" idx="23" hasCustomPrompt="1"/>
          </p:nvPr>
        </p:nvSpPr>
        <p:spPr>
          <a:xfrm>
            <a:off x="4748984" y="17638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7" name="Text Placeholder 23"/>
          <p:cNvSpPr>
            <a:spLocks noGrp="1"/>
          </p:cNvSpPr>
          <p:nvPr>
            <p:ph type="body" sz="quarter" idx="24" hasCustomPrompt="1"/>
          </p:nvPr>
        </p:nvSpPr>
        <p:spPr>
          <a:xfrm>
            <a:off x="4676976" y="226792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8" name="Text Placeholder 23"/>
          <p:cNvSpPr>
            <a:spLocks noGrp="1"/>
          </p:cNvSpPr>
          <p:nvPr>
            <p:ph type="body" sz="quarter" idx="25" hasCustomPrompt="1"/>
          </p:nvPr>
        </p:nvSpPr>
        <p:spPr>
          <a:xfrm>
            <a:off x="4496956" y="277198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9" name="Text Placeholder 23"/>
          <p:cNvSpPr>
            <a:spLocks noGrp="1"/>
          </p:cNvSpPr>
          <p:nvPr>
            <p:ph type="body" sz="quarter" idx="26" hasCustomPrompt="1"/>
          </p:nvPr>
        </p:nvSpPr>
        <p:spPr>
          <a:xfrm>
            <a:off x="4957390" y="30266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0" name="Text Placeholder 23"/>
          <p:cNvSpPr>
            <a:spLocks noGrp="1"/>
          </p:cNvSpPr>
          <p:nvPr>
            <p:ph type="body" sz="quarter" idx="27" hasCustomPrompt="1"/>
          </p:nvPr>
        </p:nvSpPr>
        <p:spPr>
          <a:xfrm>
            <a:off x="5325856" y="264767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1" name="Text Placeholder 23"/>
          <p:cNvSpPr>
            <a:spLocks noGrp="1"/>
          </p:cNvSpPr>
          <p:nvPr>
            <p:ph type="body" sz="quarter" idx="28" hasCustomPrompt="1"/>
          </p:nvPr>
        </p:nvSpPr>
        <p:spPr>
          <a:xfrm>
            <a:off x="5694317" y="228763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2" name="Text Placeholder 23"/>
          <p:cNvSpPr>
            <a:spLocks noGrp="1"/>
          </p:cNvSpPr>
          <p:nvPr>
            <p:ph type="body" sz="quarter" idx="29" hasCustomPrompt="1"/>
          </p:nvPr>
        </p:nvSpPr>
        <p:spPr>
          <a:xfrm>
            <a:off x="5181032" y="348562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3" name="Text Placeholder 23"/>
          <p:cNvSpPr>
            <a:spLocks noGrp="1"/>
          </p:cNvSpPr>
          <p:nvPr>
            <p:ph type="body" sz="quarter" idx="30" hasCustomPrompt="1"/>
          </p:nvPr>
        </p:nvSpPr>
        <p:spPr>
          <a:xfrm>
            <a:off x="5694317" y="334804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4" name="Text Placeholder 23"/>
          <p:cNvSpPr>
            <a:spLocks noGrp="1"/>
          </p:cNvSpPr>
          <p:nvPr>
            <p:ph type="body" sz="quarter" idx="31" hasCustomPrompt="1"/>
          </p:nvPr>
        </p:nvSpPr>
        <p:spPr>
          <a:xfrm>
            <a:off x="6190712" y="320666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5" name="Text Placeholder 23"/>
          <p:cNvSpPr>
            <a:spLocks noGrp="1"/>
          </p:cNvSpPr>
          <p:nvPr>
            <p:ph type="body" sz="quarter" idx="32" hasCustomPrompt="1"/>
          </p:nvPr>
        </p:nvSpPr>
        <p:spPr>
          <a:xfrm>
            <a:off x="5181032" y="389717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6" name="Text Placeholder 23"/>
          <p:cNvSpPr>
            <a:spLocks noGrp="1"/>
          </p:cNvSpPr>
          <p:nvPr>
            <p:ph type="body" sz="quarter" idx="33" hasCustomPrompt="1"/>
          </p:nvPr>
        </p:nvSpPr>
        <p:spPr>
          <a:xfrm>
            <a:off x="5706473" y="40403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7" name="Text Placeholder 23"/>
          <p:cNvSpPr>
            <a:spLocks noGrp="1"/>
          </p:cNvSpPr>
          <p:nvPr>
            <p:ph type="body" sz="quarter" idx="34" hasCustomPrompt="1"/>
          </p:nvPr>
        </p:nvSpPr>
        <p:spPr>
          <a:xfrm>
            <a:off x="6214900" y="41401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8" name="Text Placeholder 23"/>
          <p:cNvSpPr>
            <a:spLocks noGrp="1"/>
          </p:cNvSpPr>
          <p:nvPr>
            <p:ph type="body" sz="quarter" idx="35" hasCustomPrompt="1"/>
          </p:nvPr>
        </p:nvSpPr>
        <p:spPr>
          <a:xfrm>
            <a:off x="4941999" y="436041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9" name="Text Placeholder 23"/>
          <p:cNvSpPr>
            <a:spLocks noGrp="1"/>
          </p:cNvSpPr>
          <p:nvPr>
            <p:ph type="body" sz="quarter" idx="36" hasCustomPrompt="1"/>
          </p:nvPr>
        </p:nvSpPr>
        <p:spPr>
          <a:xfrm>
            <a:off x="5317430" y="47204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0" name="Text Placeholder 23"/>
          <p:cNvSpPr>
            <a:spLocks noGrp="1"/>
          </p:cNvSpPr>
          <p:nvPr>
            <p:ph type="body" sz="quarter" idx="37" hasCustomPrompt="1"/>
          </p:nvPr>
        </p:nvSpPr>
        <p:spPr>
          <a:xfrm>
            <a:off x="5699413" y="50872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1" name="Text Placeholder 23"/>
          <p:cNvSpPr>
            <a:spLocks noGrp="1"/>
          </p:cNvSpPr>
          <p:nvPr>
            <p:ph type="body" sz="quarter" idx="38" hasCustomPrompt="1"/>
          </p:nvPr>
        </p:nvSpPr>
        <p:spPr>
          <a:xfrm>
            <a:off x="4496956" y="458990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2" name="Text Placeholder 23"/>
          <p:cNvSpPr>
            <a:spLocks noGrp="1"/>
          </p:cNvSpPr>
          <p:nvPr>
            <p:ph type="body" sz="quarter" idx="39" hasCustomPrompt="1"/>
          </p:nvPr>
        </p:nvSpPr>
        <p:spPr>
          <a:xfrm>
            <a:off x="4676976" y="50872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3" name="Text Placeholder 23"/>
          <p:cNvSpPr>
            <a:spLocks noGrp="1"/>
          </p:cNvSpPr>
          <p:nvPr>
            <p:ph type="body" sz="quarter" idx="40" hasCustomPrompt="1"/>
          </p:nvPr>
        </p:nvSpPr>
        <p:spPr>
          <a:xfrm>
            <a:off x="4820992" y="558029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4" name="Text Placeholder 23"/>
          <p:cNvSpPr>
            <a:spLocks noGrp="1"/>
          </p:cNvSpPr>
          <p:nvPr>
            <p:ph type="body" sz="quarter" idx="41" hasCustomPrompt="1"/>
          </p:nvPr>
        </p:nvSpPr>
        <p:spPr>
          <a:xfrm>
            <a:off x="3386296" y="390615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5" name="Text Placeholder 23"/>
          <p:cNvSpPr>
            <a:spLocks noGrp="1"/>
          </p:cNvSpPr>
          <p:nvPr>
            <p:ph type="body" sz="quarter" idx="42" hasCustomPrompt="1"/>
          </p:nvPr>
        </p:nvSpPr>
        <p:spPr>
          <a:xfrm>
            <a:off x="2870657" y="407719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6" name="Text Placeholder 23"/>
          <p:cNvSpPr>
            <a:spLocks noGrp="1"/>
          </p:cNvSpPr>
          <p:nvPr>
            <p:ph type="body" sz="quarter" idx="43" hasCustomPrompt="1"/>
          </p:nvPr>
        </p:nvSpPr>
        <p:spPr>
          <a:xfrm>
            <a:off x="2354211" y="418741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7" name="Text Placeholder 23"/>
          <p:cNvSpPr>
            <a:spLocks noGrp="1"/>
          </p:cNvSpPr>
          <p:nvPr>
            <p:ph type="body" sz="quarter" idx="44" hasCustomPrompt="1"/>
          </p:nvPr>
        </p:nvSpPr>
        <p:spPr>
          <a:xfrm>
            <a:off x="3623392" y="435368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8" name="Text Placeholder 23"/>
          <p:cNvSpPr>
            <a:spLocks noGrp="1"/>
          </p:cNvSpPr>
          <p:nvPr>
            <p:ph type="body" sz="quarter" idx="45" hasCustomPrompt="1"/>
          </p:nvPr>
        </p:nvSpPr>
        <p:spPr>
          <a:xfrm>
            <a:off x="3239649" y="47204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9" name="Text Placeholder 23"/>
          <p:cNvSpPr>
            <a:spLocks noGrp="1"/>
          </p:cNvSpPr>
          <p:nvPr>
            <p:ph type="body" sz="quarter" idx="46" hasCustomPrompt="1"/>
          </p:nvPr>
        </p:nvSpPr>
        <p:spPr>
          <a:xfrm>
            <a:off x="2880723" y="50872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0" name="Text Placeholder 23"/>
          <p:cNvSpPr>
            <a:spLocks noGrp="1"/>
          </p:cNvSpPr>
          <p:nvPr>
            <p:ph type="body" sz="quarter" idx="47" hasCustomPrompt="1"/>
          </p:nvPr>
        </p:nvSpPr>
        <p:spPr>
          <a:xfrm>
            <a:off x="4054216" y="46174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1" name="Text Placeholder 23"/>
          <p:cNvSpPr>
            <a:spLocks noGrp="1"/>
          </p:cNvSpPr>
          <p:nvPr>
            <p:ph type="body" sz="quarter" idx="48" hasCustomPrompt="1"/>
          </p:nvPr>
        </p:nvSpPr>
        <p:spPr>
          <a:xfrm>
            <a:off x="3949890" y="509583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2" name="Text Placeholder 23"/>
          <p:cNvSpPr>
            <a:spLocks noGrp="1"/>
          </p:cNvSpPr>
          <p:nvPr>
            <p:ph type="body" sz="quarter" idx="49" hasCustomPrompt="1"/>
          </p:nvPr>
        </p:nvSpPr>
        <p:spPr>
          <a:xfrm>
            <a:off x="3801985" y="56560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3057404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Årshjul - Blå">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8000" y="1585163"/>
            <a:ext cx="4570098" cy="4570098"/>
          </a:xfrm>
          <a:prstGeom prst="rect">
            <a:avLst/>
          </a:prstGeom>
        </p:spPr>
      </p:pic>
      <p:sp>
        <p:nvSpPr>
          <p:cNvPr id="44" name="Text Placeholder 23"/>
          <p:cNvSpPr>
            <a:spLocks noGrp="1"/>
          </p:cNvSpPr>
          <p:nvPr>
            <p:ph type="body" sz="quarter" idx="14" hasCustomPrompt="1"/>
          </p:nvPr>
        </p:nvSpPr>
        <p:spPr>
          <a:xfrm>
            <a:off x="2854800" y="334946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5" name="Text Placeholder 23"/>
          <p:cNvSpPr>
            <a:spLocks noGrp="1"/>
          </p:cNvSpPr>
          <p:nvPr>
            <p:ph type="body" sz="quarter" idx="15" hasCustomPrompt="1"/>
          </p:nvPr>
        </p:nvSpPr>
        <p:spPr>
          <a:xfrm>
            <a:off x="3390456" y="347325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6" name="Text Placeholder 23"/>
          <p:cNvSpPr>
            <a:spLocks noGrp="1"/>
          </p:cNvSpPr>
          <p:nvPr>
            <p:ph type="body" sz="quarter" idx="16" hasCustomPrompt="1"/>
          </p:nvPr>
        </p:nvSpPr>
        <p:spPr>
          <a:xfrm>
            <a:off x="2360060" y="316944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7" name="Text Placeholder 23"/>
          <p:cNvSpPr>
            <a:spLocks noGrp="1"/>
          </p:cNvSpPr>
          <p:nvPr>
            <p:ph type="body" sz="quarter" idx="17" hasCustomPrompt="1"/>
          </p:nvPr>
        </p:nvSpPr>
        <p:spPr>
          <a:xfrm>
            <a:off x="2854800" y="22890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8" name="Text Placeholder 23"/>
          <p:cNvSpPr>
            <a:spLocks noGrp="1"/>
          </p:cNvSpPr>
          <p:nvPr>
            <p:ph type="body" sz="quarter" idx="18" hasCustomPrompt="1"/>
          </p:nvPr>
        </p:nvSpPr>
        <p:spPr>
          <a:xfrm>
            <a:off x="3234891" y="264909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9" name="Text Placeholder 23"/>
          <p:cNvSpPr>
            <a:spLocks noGrp="1"/>
          </p:cNvSpPr>
          <p:nvPr>
            <p:ph type="body" sz="quarter" idx="19" hasCustomPrompt="1"/>
          </p:nvPr>
        </p:nvSpPr>
        <p:spPr>
          <a:xfrm>
            <a:off x="3603883" y="301625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0" name="Text Placeholder 23"/>
          <p:cNvSpPr>
            <a:spLocks noGrp="1"/>
          </p:cNvSpPr>
          <p:nvPr>
            <p:ph type="body" sz="quarter" idx="20" hasCustomPrompt="1"/>
          </p:nvPr>
        </p:nvSpPr>
        <p:spPr>
          <a:xfrm>
            <a:off x="3783903" y="176491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1" name="Text Placeholder 23"/>
          <p:cNvSpPr>
            <a:spLocks noGrp="1"/>
          </p:cNvSpPr>
          <p:nvPr>
            <p:ph type="body" sz="quarter" idx="21" hasCustomPrompt="1"/>
          </p:nvPr>
        </p:nvSpPr>
        <p:spPr>
          <a:xfrm>
            <a:off x="3887446" y="227291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2" name="Text Placeholder 23"/>
          <p:cNvSpPr>
            <a:spLocks noGrp="1"/>
          </p:cNvSpPr>
          <p:nvPr>
            <p:ph type="body" sz="quarter" idx="22" hasCustomPrompt="1"/>
          </p:nvPr>
        </p:nvSpPr>
        <p:spPr>
          <a:xfrm>
            <a:off x="4079251" y="277615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3" name="Text Placeholder 23"/>
          <p:cNvSpPr>
            <a:spLocks noGrp="1"/>
          </p:cNvSpPr>
          <p:nvPr>
            <p:ph type="body" sz="quarter" idx="23" hasCustomPrompt="1"/>
          </p:nvPr>
        </p:nvSpPr>
        <p:spPr>
          <a:xfrm>
            <a:off x="4753178" y="17652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4" name="Text Placeholder 23"/>
          <p:cNvSpPr>
            <a:spLocks noGrp="1"/>
          </p:cNvSpPr>
          <p:nvPr>
            <p:ph type="body" sz="quarter" idx="24" hasCustomPrompt="1"/>
          </p:nvPr>
        </p:nvSpPr>
        <p:spPr>
          <a:xfrm>
            <a:off x="4681170" y="226934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5" name="Text Placeholder 23"/>
          <p:cNvSpPr>
            <a:spLocks noGrp="1"/>
          </p:cNvSpPr>
          <p:nvPr>
            <p:ph type="body" sz="quarter" idx="25" hasCustomPrompt="1"/>
          </p:nvPr>
        </p:nvSpPr>
        <p:spPr>
          <a:xfrm>
            <a:off x="4501150" y="277339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6" name="Text Placeholder 23"/>
          <p:cNvSpPr>
            <a:spLocks noGrp="1"/>
          </p:cNvSpPr>
          <p:nvPr>
            <p:ph type="body" sz="quarter" idx="26" hasCustomPrompt="1"/>
          </p:nvPr>
        </p:nvSpPr>
        <p:spPr>
          <a:xfrm>
            <a:off x="4961584" y="302805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7" name="Text Placeholder 23"/>
          <p:cNvSpPr>
            <a:spLocks noGrp="1"/>
          </p:cNvSpPr>
          <p:nvPr>
            <p:ph type="body" sz="quarter" idx="27" hasCustomPrompt="1"/>
          </p:nvPr>
        </p:nvSpPr>
        <p:spPr>
          <a:xfrm>
            <a:off x="5330050" y="264909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8" name="Text Placeholder 23"/>
          <p:cNvSpPr>
            <a:spLocks noGrp="1"/>
          </p:cNvSpPr>
          <p:nvPr>
            <p:ph type="body" sz="quarter" idx="28" hasCustomPrompt="1"/>
          </p:nvPr>
        </p:nvSpPr>
        <p:spPr>
          <a:xfrm>
            <a:off x="5698511" y="22890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9" name="Text Placeholder 23"/>
          <p:cNvSpPr>
            <a:spLocks noGrp="1"/>
          </p:cNvSpPr>
          <p:nvPr>
            <p:ph type="body" sz="quarter" idx="29" hasCustomPrompt="1"/>
          </p:nvPr>
        </p:nvSpPr>
        <p:spPr>
          <a:xfrm>
            <a:off x="5185226" y="34870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0" name="Text Placeholder 23"/>
          <p:cNvSpPr>
            <a:spLocks noGrp="1"/>
          </p:cNvSpPr>
          <p:nvPr>
            <p:ph type="body" sz="quarter" idx="30" hasCustomPrompt="1"/>
          </p:nvPr>
        </p:nvSpPr>
        <p:spPr>
          <a:xfrm>
            <a:off x="5698511" y="334946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1" name="Text Placeholder 23"/>
          <p:cNvSpPr>
            <a:spLocks noGrp="1"/>
          </p:cNvSpPr>
          <p:nvPr>
            <p:ph type="body" sz="quarter" idx="31" hasCustomPrompt="1"/>
          </p:nvPr>
        </p:nvSpPr>
        <p:spPr>
          <a:xfrm>
            <a:off x="6194906" y="320807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2" name="Text Placeholder 23"/>
          <p:cNvSpPr>
            <a:spLocks noGrp="1"/>
          </p:cNvSpPr>
          <p:nvPr>
            <p:ph type="body" sz="quarter" idx="32" hasCustomPrompt="1"/>
          </p:nvPr>
        </p:nvSpPr>
        <p:spPr>
          <a:xfrm>
            <a:off x="5185226" y="389859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3" name="Text Placeholder 23"/>
          <p:cNvSpPr>
            <a:spLocks noGrp="1"/>
          </p:cNvSpPr>
          <p:nvPr>
            <p:ph type="body" sz="quarter" idx="33" hasCustomPrompt="1"/>
          </p:nvPr>
        </p:nvSpPr>
        <p:spPr>
          <a:xfrm>
            <a:off x="5710667" y="404179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4" name="Text Placeholder 23"/>
          <p:cNvSpPr>
            <a:spLocks noGrp="1"/>
          </p:cNvSpPr>
          <p:nvPr>
            <p:ph type="body" sz="quarter" idx="34" hasCustomPrompt="1"/>
          </p:nvPr>
        </p:nvSpPr>
        <p:spPr>
          <a:xfrm>
            <a:off x="6219094" y="414155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5" name="Text Placeholder 23"/>
          <p:cNvSpPr>
            <a:spLocks noGrp="1"/>
          </p:cNvSpPr>
          <p:nvPr>
            <p:ph type="body" sz="quarter" idx="35" hasCustomPrompt="1"/>
          </p:nvPr>
        </p:nvSpPr>
        <p:spPr>
          <a:xfrm>
            <a:off x="4946193" y="436182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6" name="Text Placeholder 23"/>
          <p:cNvSpPr>
            <a:spLocks noGrp="1"/>
          </p:cNvSpPr>
          <p:nvPr>
            <p:ph type="body" sz="quarter" idx="36" hasCustomPrompt="1"/>
          </p:nvPr>
        </p:nvSpPr>
        <p:spPr>
          <a:xfrm>
            <a:off x="5321624" y="472186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7" name="Text Placeholder 23"/>
          <p:cNvSpPr>
            <a:spLocks noGrp="1"/>
          </p:cNvSpPr>
          <p:nvPr>
            <p:ph type="body" sz="quarter" idx="37" hasCustomPrompt="1"/>
          </p:nvPr>
        </p:nvSpPr>
        <p:spPr>
          <a:xfrm>
            <a:off x="5703607" y="50886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8" name="Text Placeholder 23"/>
          <p:cNvSpPr>
            <a:spLocks noGrp="1"/>
          </p:cNvSpPr>
          <p:nvPr>
            <p:ph type="body" sz="quarter" idx="38" hasCustomPrompt="1"/>
          </p:nvPr>
        </p:nvSpPr>
        <p:spPr>
          <a:xfrm>
            <a:off x="4501150" y="459131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9" name="Text Placeholder 23"/>
          <p:cNvSpPr>
            <a:spLocks noGrp="1"/>
          </p:cNvSpPr>
          <p:nvPr>
            <p:ph type="body" sz="quarter" idx="39" hasCustomPrompt="1"/>
          </p:nvPr>
        </p:nvSpPr>
        <p:spPr>
          <a:xfrm>
            <a:off x="4681170" y="50886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0" name="Text Placeholder 23"/>
          <p:cNvSpPr>
            <a:spLocks noGrp="1"/>
          </p:cNvSpPr>
          <p:nvPr>
            <p:ph type="body" sz="quarter" idx="40" hasCustomPrompt="1"/>
          </p:nvPr>
        </p:nvSpPr>
        <p:spPr>
          <a:xfrm>
            <a:off x="4825186" y="558171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1" name="Text Placeholder 23"/>
          <p:cNvSpPr>
            <a:spLocks noGrp="1"/>
          </p:cNvSpPr>
          <p:nvPr>
            <p:ph type="body" sz="quarter" idx="41" hasCustomPrompt="1"/>
          </p:nvPr>
        </p:nvSpPr>
        <p:spPr>
          <a:xfrm>
            <a:off x="3390490" y="390756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2" name="Text Placeholder 23"/>
          <p:cNvSpPr>
            <a:spLocks noGrp="1"/>
          </p:cNvSpPr>
          <p:nvPr>
            <p:ph type="body" sz="quarter" idx="42" hasCustomPrompt="1"/>
          </p:nvPr>
        </p:nvSpPr>
        <p:spPr>
          <a:xfrm>
            <a:off x="2874851" y="407861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3" name="Text Placeholder 23"/>
          <p:cNvSpPr>
            <a:spLocks noGrp="1"/>
          </p:cNvSpPr>
          <p:nvPr>
            <p:ph type="body" sz="quarter" idx="43" hasCustomPrompt="1"/>
          </p:nvPr>
        </p:nvSpPr>
        <p:spPr>
          <a:xfrm>
            <a:off x="2358405" y="41888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4" name="Text Placeholder 23"/>
          <p:cNvSpPr>
            <a:spLocks noGrp="1"/>
          </p:cNvSpPr>
          <p:nvPr>
            <p:ph type="body" sz="quarter" idx="44" hasCustomPrompt="1"/>
          </p:nvPr>
        </p:nvSpPr>
        <p:spPr>
          <a:xfrm>
            <a:off x="3627586" y="435509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5" name="Text Placeholder 23"/>
          <p:cNvSpPr>
            <a:spLocks noGrp="1"/>
          </p:cNvSpPr>
          <p:nvPr>
            <p:ph type="body" sz="quarter" idx="45" hasCustomPrompt="1"/>
          </p:nvPr>
        </p:nvSpPr>
        <p:spPr>
          <a:xfrm>
            <a:off x="3243843" y="472186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6" name="Text Placeholder 23"/>
          <p:cNvSpPr>
            <a:spLocks noGrp="1"/>
          </p:cNvSpPr>
          <p:nvPr>
            <p:ph type="body" sz="quarter" idx="46" hasCustomPrompt="1"/>
          </p:nvPr>
        </p:nvSpPr>
        <p:spPr>
          <a:xfrm>
            <a:off x="2884917" y="50886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7" name="Text Placeholder 23"/>
          <p:cNvSpPr>
            <a:spLocks noGrp="1"/>
          </p:cNvSpPr>
          <p:nvPr>
            <p:ph type="body" sz="quarter" idx="47" hasCustomPrompt="1"/>
          </p:nvPr>
        </p:nvSpPr>
        <p:spPr>
          <a:xfrm>
            <a:off x="4058410" y="461885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8" name="Text Placeholder 23"/>
          <p:cNvSpPr>
            <a:spLocks noGrp="1"/>
          </p:cNvSpPr>
          <p:nvPr>
            <p:ph type="body" sz="quarter" idx="48" hasCustomPrompt="1"/>
          </p:nvPr>
        </p:nvSpPr>
        <p:spPr>
          <a:xfrm>
            <a:off x="3954084" y="509724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9" name="Text Placeholder 23"/>
          <p:cNvSpPr>
            <a:spLocks noGrp="1"/>
          </p:cNvSpPr>
          <p:nvPr>
            <p:ph type="body" sz="quarter" idx="49" hasCustomPrompt="1"/>
          </p:nvPr>
        </p:nvSpPr>
        <p:spPr>
          <a:xfrm>
            <a:off x="3806179" y="565743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348528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4" name="Platshållare för text 3"/>
          <p:cNvSpPr>
            <a:spLocks noGrp="1"/>
          </p:cNvSpPr>
          <p:nvPr>
            <p:ph type="body" sz="quarter" idx="10" hasCustomPrompt="1"/>
          </p:nvPr>
        </p:nvSpPr>
        <p:spPr>
          <a:xfrm>
            <a:off x="457200" y="1440000"/>
            <a:ext cx="5479200" cy="1753200"/>
          </a:xfrm>
        </p:spPr>
        <p:txBody>
          <a:bodyPr/>
          <a:lstStyle>
            <a:lvl1pPr marL="0" indent="0">
              <a:buNone/>
              <a:defRPr/>
            </a:lvl1pPr>
          </a:lstStyle>
          <a:p>
            <a:r>
              <a:rPr lang="sv-SE" dirty="0"/>
              <a:t>Skriv </a:t>
            </a:r>
            <a:r>
              <a:rPr lang="sv-SE" dirty="0" err="1"/>
              <a:t>ev</a:t>
            </a:r>
            <a:r>
              <a:rPr lang="sv-SE" dirty="0"/>
              <a:t> underrubrik här</a:t>
            </a:r>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Tree>
    <p:extLst>
      <p:ext uri="{BB962C8B-B14F-4D97-AF65-F5344CB8AC3E}">
        <p14:creationId xmlns:p14="http://schemas.microsoft.com/office/powerpoint/2010/main" val="22671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1"/>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68767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tx2"/>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2448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5"/>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29056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3"/>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419763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12772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57200" y="1440001"/>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805185" y="1440000"/>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4"/>
          <p:cNvSpPr>
            <a:spLocks noGrp="1"/>
          </p:cNvSpPr>
          <p:nvPr>
            <p:ph type="body" sz="quarter" idx="13" hasCustomPrompt="1"/>
          </p:nvPr>
        </p:nvSpPr>
        <p:spPr>
          <a:xfrm>
            <a:off x="460374" y="5445224"/>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0" name="Platshållare för text 4"/>
          <p:cNvSpPr>
            <a:spLocks noGrp="1"/>
          </p:cNvSpPr>
          <p:nvPr>
            <p:ph type="body" sz="quarter" idx="14" hasCustomPrompt="1"/>
          </p:nvPr>
        </p:nvSpPr>
        <p:spPr>
          <a:xfrm>
            <a:off x="4805185" y="5445224"/>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0"/>
          </p:nvPr>
        </p:nvSpPr>
        <p:spPr/>
        <p:txBody>
          <a:bodyPr/>
          <a:lstStyle/>
          <a:p>
            <a:r>
              <a:rPr lang="sv-SE"/>
              <a:t>20XX-XX-XX</a:t>
            </a:r>
            <a:endParaRPr lang="sv-SE" dirty="0"/>
          </a:p>
        </p:txBody>
      </p:sp>
      <p:sp>
        <p:nvSpPr>
          <p:cNvPr id="12" name="Platshållare för sidfot 11"/>
          <p:cNvSpPr>
            <a:spLocks noGrp="1"/>
          </p:cNvSpPr>
          <p:nvPr>
            <p:ph type="ftr" sz="quarter" idx="11"/>
          </p:nvPr>
        </p:nvSpPr>
        <p:spPr/>
        <p:txBody>
          <a:bodyPr/>
          <a:lstStyle/>
          <a:p>
            <a:r>
              <a:rPr lang="sv-SE"/>
              <a:t>Skriv eventuell sidfot här</a:t>
            </a:r>
            <a:endParaRPr lang="sv-SE" dirty="0"/>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35990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457200"/>
            <a:ext cx="8229600" cy="8316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457200" y="1440001"/>
            <a:ext cx="7283152" cy="429405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94800" y="6312141"/>
            <a:ext cx="792000" cy="144000"/>
          </a:xfrm>
          <a:prstGeom prst="rect">
            <a:avLst/>
          </a:prstGeom>
        </p:spPr>
        <p:txBody>
          <a:bodyPr vert="horz" lIns="0" tIns="0" rIns="0" bIns="0" rtlCol="0" anchor="ctr"/>
          <a:lstStyle>
            <a:lvl1pPr algn="r">
              <a:defRPr sz="800">
                <a:solidFill>
                  <a:schemeClr val="tx1"/>
                </a:solidFill>
              </a:defRPr>
            </a:lvl1pPr>
          </a:lstStyle>
          <a:p>
            <a:r>
              <a:rPr lang="sv-SE"/>
              <a:t>20XX-XX-XX</a:t>
            </a:r>
            <a:endParaRPr lang="sv-SE" dirty="0"/>
          </a:p>
        </p:txBody>
      </p:sp>
      <p:sp>
        <p:nvSpPr>
          <p:cNvPr id="5" name="Platshållare för sidfot 4"/>
          <p:cNvSpPr>
            <a:spLocks noGrp="1"/>
          </p:cNvSpPr>
          <p:nvPr>
            <p:ph type="ftr" sz="quarter" idx="3"/>
          </p:nvPr>
        </p:nvSpPr>
        <p:spPr>
          <a:xfrm>
            <a:off x="2178000" y="6451624"/>
            <a:ext cx="4788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endParaRPr lang="sv-SE" dirty="0"/>
          </a:p>
        </p:txBody>
      </p:sp>
      <p:sp>
        <p:nvSpPr>
          <p:cNvPr id="6" name="Platshållare för bildnummer 5"/>
          <p:cNvSpPr>
            <a:spLocks noGrp="1"/>
          </p:cNvSpPr>
          <p:nvPr>
            <p:ph type="sldNum" sz="quarter" idx="4"/>
          </p:nvPr>
        </p:nvSpPr>
        <p:spPr>
          <a:xfrm>
            <a:off x="8182800" y="6451624"/>
            <a:ext cx="504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7543" y="6279952"/>
            <a:ext cx="1156816" cy="396000"/>
          </a:xfrm>
          <a:prstGeom prst="rect">
            <a:avLst/>
          </a:prstGeom>
        </p:spPr>
      </p:pic>
    </p:spTree>
    <p:extLst>
      <p:ext uri="{BB962C8B-B14F-4D97-AF65-F5344CB8AC3E}">
        <p14:creationId xmlns:p14="http://schemas.microsoft.com/office/powerpoint/2010/main" val="338848792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6" r:id="rId3"/>
    <p:sldLayoutId id="2147483657" r:id="rId4"/>
    <p:sldLayoutId id="2147483658" r:id="rId5"/>
    <p:sldLayoutId id="2147483659" r:id="rId6"/>
    <p:sldLayoutId id="2147483660" r:id="rId7"/>
    <p:sldLayoutId id="2147483650" r:id="rId8"/>
    <p:sldLayoutId id="2147483652" r:id="rId9"/>
    <p:sldLayoutId id="2147483664" r:id="rId10"/>
    <p:sldLayoutId id="2147483665" r:id="rId11"/>
    <p:sldLayoutId id="2147483668" r:id="rId12"/>
    <p:sldLayoutId id="2147483667" r:id="rId13"/>
    <p:sldLayoutId id="2147483653" r:id="rId14"/>
    <p:sldLayoutId id="2147483654" r:id="rId15"/>
    <p:sldLayoutId id="2147483655" r:id="rId16"/>
    <p:sldLayoutId id="2147483651" r:id="rId17"/>
    <p:sldLayoutId id="2147483661" r:id="rId18"/>
    <p:sldLayoutId id="2147483662" r:id="rId19"/>
    <p:sldLayoutId id="2147483663" r:id="rId20"/>
    <p:sldLayoutId id="2147483669" r:id="rId21"/>
    <p:sldLayoutId id="2147483670" r:id="rId22"/>
  </p:sldLayoutIdLst>
  <p:hf sldNum="0"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apps.who.int/iris/handle/10665/43755"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err="1"/>
              <a:t>Äldrevänlig</a:t>
            </a:r>
            <a:r>
              <a:rPr lang="sv-SE" dirty="0"/>
              <a:t> stad/age </a:t>
            </a:r>
            <a:r>
              <a:rPr lang="sv-SE" dirty="0" err="1"/>
              <a:t>friendly</a:t>
            </a:r>
            <a:r>
              <a:rPr lang="sv-SE" dirty="0"/>
              <a:t> city</a:t>
            </a:r>
          </a:p>
        </p:txBody>
      </p:sp>
      <p:sp>
        <p:nvSpPr>
          <p:cNvPr id="5" name="Underrubrik 4"/>
          <p:cNvSpPr>
            <a:spLocks noGrp="1"/>
          </p:cNvSpPr>
          <p:nvPr>
            <p:ph type="subTitle" idx="1"/>
          </p:nvPr>
        </p:nvSpPr>
        <p:spPr>
          <a:xfrm>
            <a:off x="457200" y="1404785"/>
            <a:ext cx="5842992" cy="1752600"/>
          </a:xfrm>
        </p:spPr>
        <p:txBody>
          <a:bodyPr/>
          <a:lstStyle/>
          <a:p>
            <a:endParaRPr lang="sv-SE" dirty="0"/>
          </a:p>
        </p:txBody>
      </p:sp>
    </p:spTree>
    <p:extLst>
      <p:ext uri="{BB962C8B-B14F-4D97-AF65-F5344CB8AC3E}">
        <p14:creationId xmlns:p14="http://schemas.microsoft.com/office/powerpoint/2010/main" val="83834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Rak pilkoppling 18"/>
          <p:cNvCxnSpPr/>
          <p:nvPr/>
        </p:nvCxnSpPr>
        <p:spPr>
          <a:xfrm>
            <a:off x="3653898" y="4292782"/>
            <a:ext cx="691940" cy="399328"/>
          </a:xfrm>
          <a:prstGeom prst="straightConnector1">
            <a:avLst/>
          </a:prstGeom>
          <a:ln w="57150" cmpd="dbl">
            <a:solidFill>
              <a:srgbClr val="006EB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ak pilkoppling 25"/>
          <p:cNvCxnSpPr/>
          <p:nvPr/>
        </p:nvCxnSpPr>
        <p:spPr>
          <a:xfrm flipH="1">
            <a:off x="5031191" y="4292782"/>
            <a:ext cx="559712" cy="420068"/>
          </a:xfrm>
          <a:prstGeom prst="straightConnector1">
            <a:avLst/>
          </a:prstGeom>
          <a:ln w="57150" cmpd="dbl">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4" name="Rektangel 53"/>
          <p:cNvSpPr/>
          <p:nvPr/>
        </p:nvSpPr>
        <p:spPr>
          <a:xfrm>
            <a:off x="6636574" y="4751380"/>
            <a:ext cx="1981292" cy="603358"/>
          </a:xfrm>
          <a:prstGeom prst="rect">
            <a:avLst/>
          </a:prstGeom>
          <a:solidFill>
            <a:srgbClr val="FFD7D2"/>
          </a:solidFill>
          <a:ln>
            <a:solidFill>
              <a:srgbClr val="DD4A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 </a:t>
            </a:r>
          </a:p>
        </p:txBody>
      </p:sp>
      <p:sp>
        <p:nvSpPr>
          <p:cNvPr id="53" name="Rektangel 52"/>
          <p:cNvSpPr/>
          <p:nvPr/>
        </p:nvSpPr>
        <p:spPr>
          <a:xfrm>
            <a:off x="3545886" y="4779150"/>
            <a:ext cx="2710503" cy="374049"/>
          </a:xfrm>
          <a:prstGeom prst="rect">
            <a:avLst/>
          </a:prstGeom>
          <a:solidFill>
            <a:srgbClr val="F1E6FC"/>
          </a:solidFill>
          <a:ln>
            <a:solidFill>
              <a:srgbClr val="5D2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 </a:t>
            </a:r>
          </a:p>
        </p:txBody>
      </p:sp>
      <p:sp>
        <p:nvSpPr>
          <p:cNvPr id="15" name="Rektangel 14"/>
          <p:cNvSpPr/>
          <p:nvPr/>
        </p:nvSpPr>
        <p:spPr>
          <a:xfrm>
            <a:off x="4727026" y="231581"/>
            <a:ext cx="4104456" cy="4133521"/>
          </a:xfrm>
          <a:prstGeom prst="rect">
            <a:avLst/>
          </a:prstGeom>
          <a:solidFill>
            <a:srgbClr val="D5F7F4"/>
          </a:solidFill>
          <a:ln>
            <a:solidFill>
              <a:srgbClr val="008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 </a:t>
            </a:r>
          </a:p>
        </p:txBody>
      </p:sp>
      <p:sp>
        <p:nvSpPr>
          <p:cNvPr id="14" name="Rektangel 13"/>
          <p:cNvSpPr/>
          <p:nvPr/>
        </p:nvSpPr>
        <p:spPr>
          <a:xfrm>
            <a:off x="241382" y="225114"/>
            <a:ext cx="4104456" cy="4139989"/>
          </a:xfrm>
          <a:prstGeom prst="rect">
            <a:avLst/>
          </a:prstGeom>
          <a:solidFill>
            <a:srgbClr val="D6EDFC"/>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 </a:t>
            </a:r>
          </a:p>
        </p:txBody>
      </p:sp>
      <p:sp>
        <p:nvSpPr>
          <p:cNvPr id="3" name="Platshållare för innehåll 2"/>
          <p:cNvSpPr>
            <a:spLocks noGrp="1"/>
          </p:cNvSpPr>
          <p:nvPr>
            <p:ph sz="half" idx="1"/>
          </p:nvPr>
        </p:nvSpPr>
        <p:spPr>
          <a:xfrm>
            <a:off x="403400" y="301609"/>
            <a:ext cx="3780420" cy="3078342"/>
          </a:xfrm>
        </p:spPr>
        <p:txBody>
          <a:bodyPr/>
          <a:lstStyle/>
          <a:p>
            <a:pPr marL="0" indent="0">
              <a:buNone/>
            </a:pPr>
            <a:r>
              <a:rPr lang="en-US" sz="1350" b="1" dirty="0">
                <a:latin typeface="+mj-lt"/>
              </a:rPr>
              <a:t>What are important values for the elderly that affect physical and mental health </a:t>
            </a:r>
          </a:p>
          <a:p>
            <a:pPr marL="0" indent="0">
              <a:buNone/>
            </a:pPr>
            <a:r>
              <a:rPr lang="en-US" sz="1350" b="1" dirty="0">
                <a:latin typeface="+mj-lt"/>
              </a:rPr>
              <a:t>Self-determination and independence </a:t>
            </a:r>
          </a:p>
          <a:p>
            <a:pPr marL="0" indent="0">
              <a:buNone/>
            </a:pPr>
            <a:r>
              <a:rPr lang="en-US" sz="1350" b="1" dirty="0">
                <a:latin typeface="+mj-lt"/>
              </a:rPr>
              <a:t>Security – </a:t>
            </a:r>
            <a:r>
              <a:rPr lang="en-US" sz="1350" dirty="0">
                <a:latin typeface="+mj-lt"/>
              </a:rPr>
              <a:t>close friends, easy to participate in e.g. activities, close, financial opportunities</a:t>
            </a:r>
          </a:p>
          <a:p>
            <a:pPr marL="0" indent="0">
              <a:buNone/>
            </a:pPr>
            <a:r>
              <a:rPr lang="en-US" sz="1350" b="1" dirty="0">
                <a:latin typeface="+mj-lt"/>
              </a:rPr>
              <a:t>Reciprocity – </a:t>
            </a:r>
            <a:r>
              <a:rPr lang="en-US" sz="1350" dirty="0">
                <a:latin typeface="+mj-lt"/>
              </a:rPr>
              <a:t>not being a passive recipient</a:t>
            </a:r>
          </a:p>
          <a:p>
            <a:pPr marL="0" indent="0">
              <a:buNone/>
            </a:pPr>
            <a:r>
              <a:rPr lang="en-US" sz="1350" b="1" dirty="0">
                <a:latin typeface="+mj-lt"/>
              </a:rPr>
              <a:t>Ageism – </a:t>
            </a:r>
            <a:r>
              <a:rPr lang="en-US" sz="1350" dirty="0">
                <a:latin typeface="+mj-lt"/>
              </a:rPr>
              <a:t>not stigmatized, "accessibility, beauty and dignity"</a:t>
            </a:r>
          </a:p>
          <a:p>
            <a:pPr marL="0" indent="0">
              <a:buNone/>
            </a:pPr>
            <a:r>
              <a:rPr lang="en-US" sz="1350" b="1" dirty="0">
                <a:latin typeface="+mj-lt"/>
              </a:rPr>
              <a:t>The 4 Pillars of Well-Being</a:t>
            </a:r>
          </a:p>
          <a:p>
            <a:r>
              <a:rPr lang="en-US" sz="1350" dirty="0">
                <a:latin typeface="+mj-lt"/>
              </a:rPr>
              <a:t>Physical activities</a:t>
            </a:r>
          </a:p>
          <a:p>
            <a:r>
              <a:rPr lang="en-US" sz="1350" dirty="0">
                <a:latin typeface="+mj-lt"/>
              </a:rPr>
              <a:t>Good eating habits</a:t>
            </a:r>
          </a:p>
          <a:p>
            <a:r>
              <a:rPr lang="en-US" sz="1350" dirty="0">
                <a:latin typeface="+mj-lt"/>
              </a:rPr>
              <a:t>Social community</a:t>
            </a:r>
          </a:p>
          <a:p>
            <a:r>
              <a:rPr lang="en-US" sz="1350" dirty="0">
                <a:latin typeface="+mj-lt"/>
              </a:rPr>
              <a:t>Meaningfulness</a:t>
            </a:r>
          </a:p>
          <a:p>
            <a:pPr marL="0" indent="0">
              <a:buNone/>
            </a:pPr>
            <a:r>
              <a:rPr lang="en-US" sz="1350" b="1" dirty="0">
                <a:latin typeface="+mj-lt"/>
              </a:rPr>
              <a:t>Change perspective from load to needed</a:t>
            </a:r>
          </a:p>
          <a:p>
            <a:pPr marL="0" indent="0">
              <a:buNone/>
            </a:pPr>
            <a:endParaRPr lang="en-US" sz="1350" b="1" dirty="0">
              <a:latin typeface="+mj-lt"/>
            </a:endParaRPr>
          </a:p>
          <a:p>
            <a:pPr marL="0" indent="0">
              <a:buNone/>
            </a:pPr>
            <a:endParaRPr lang="sv-SE" dirty="0"/>
          </a:p>
        </p:txBody>
      </p:sp>
      <p:sp>
        <p:nvSpPr>
          <p:cNvPr id="4" name="Platshållare för innehåll 3"/>
          <p:cNvSpPr>
            <a:spLocks noGrp="1"/>
          </p:cNvSpPr>
          <p:nvPr>
            <p:ph sz="half" idx="2"/>
          </p:nvPr>
        </p:nvSpPr>
        <p:spPr>
          <a:xfrm>
            <a:off x="4907976" y="318603"/>
            <a:ext cx="3888000" cy="2609418"/>
          </a:xfrm>
        </p:spPr>
        <p:txBody>
          <a:bodyPr/>
          <a:lstStyle/>
          <a:p>
            <a:pPr marL="0" indent="0">
              <a:buNone/>
            </a:pPr>
            <a:r>
              <a:rPr lang="en-US" sz="1350" b="1" dirty="0"/>
              <a:t>Biological ageing</a:t>
            </a:r>
          </a:p>
          <a:p>
            <a:pPr marL="0" indent="0">
              <a:buNone/>
            </a:pPr>
            <a:r>
              <a:rPr lang="en-US" sz="1350" b="1" dirty="0"/>
              <a:t>The musculoskeletal system; </a:t>
            </a:r>
            <a:r>
              <a:rPr lang="en-US" sz="1350" dirty="0"/>
              <a:t>brittle bones, stiff joints, fewer muscles</a:t>
            </a:r>
          </a:p>
          <a:p>
            <a:pPr marL="0" indent="0">
              <a:buNone/>
            </a:pPr>
            <a:r>
              <a:rPr lang="en-US" sz="1350" b="1" dirty="0"/>
              <a:t>Circulation; heart, blood vessels, </a:t>
            </a:r>
            <a:r>
              <a:rPr lang="en-US" sz="1350" dirty="0"/>
              <a:t>tired faster</a:t>
            </a:r>
          </a:p>
          <a:p>
            <a:pPr marL="0" indent="0">
              <a:buNone/>
            </a:pPr>
            <a:r>
              <a:rPr lang="en-US" sz="1350" b="1" dirty="0"/>
              <a:t>Breathing system; </a:t>
            </a:r>
            <a:r>
              <a:rPr lang="en-US" sz="1350" dirty="0"/>
              <a:t>upper windpipes, lungs, more difficult to breathe</a:t>
            </a:r>
          </a:p>
          <a:p>
            <a:pPr marL="0" indent="0">
              <a:buNone/>
            </a:pPr>
            <a:r>
              <a:rPr lang="en-US" sz="1350" b="1" dirty="0"/>
              <a:t>Eyes and vision; </a:t>
            </a:r>
            <a:r>
              <a:rPr lang="en-US" sz="1350" dirty="0"/>
              <a:t>glare, more light, poorer </a:t>
            </a:r>
            <a:r>
              <a:rPr lang="en-US" sz="1350" dirty="0" err="1"/>
              <a:t>colour</a:t>
            </a:r>
            <a:r>
              <a:rPr lang="en-US" sz="1350" dirty="0"/>
              <a:t> and night vision</a:t>
            </a:r>
          </a:p>
          <a:p>
            <a:pPr marL="0" indent="0">
              <a:buNone/>
            </a:pPr>
            <a:r>
              <a:rPr lang="en-US" sz="1350" b="1" dirty="0"/>
              <a:t>The ear and hearing; </a:t>
            </a:r>
            <a:r>
              <a:rPr lang="en-US" sz="1350" dirty="0"/>
              <a:t>reduced, difficult to locate sound</a:t>
            </a:r>
          </a:p>
          <a:p>
            <a:pPr marL="0" indent="0">
              <a:buNone/>
            </a:pPr>
            <a:r>
              <a:rPr lang="en-US" sz="1350" b="1" dirty="0"/>
              <a:t>The balance; impaired – </a:t>
            </a:r>
            <a:r>
              <a:rPr lang="en-US" sz="1350" dirty="0"/>
              <a:t>impaired vision, fewer muscles, fewer sensory cells in the ear</a:t>
            </a:r>
          </a:p>
          <a:p>
            <a:pPr marL="0" indent="0">
              <a:buNone/>
            </a:pPr>
            <a:r>
              <a:rPr lang="en-US" sz="1350" b="1" dirty="0"/>
              <a:t>The skin; </a:t>
            </a:r>
            <a:r>
              <a:rPr lang="en-US" sz="1350" dirty="0"/>
              <a:t>more sensitive to heat and cold</a:t>
            </a:r>
          </a:p>
          <a:p>
            <a:pPr marL="0" indent="0">
              <a:buNone/>
            </a:pPr>
            <a:r>
              <a:rPr lang="en-US" sz="1350" b="1" dirty="0"/>
              <a:t>Nervous system; </a:t>
            </a:r>
            <a:r>
              <a:rPr lang="en-US" sz="1350" dirty="0"/>
              <a:t>info slows down  </a:t>
            </a:r>
          </a:p>
          <a:p>
            <a:pPr marL="0" indent="0">
              <a:buNone/>
            </a:pPr>
            <a:endParaRPr lang="en-US" sz="1350" b="1" dirty="0"/>
          </a:p>
          <a:p>
            <a:endParaRPr lang="sv-SE" dirty="0"/>
          </a:p>
        </p:txBody>
      </p:sp>
      <p:sp>
        <p:nvSpPr>
          <p:cNvPr id="12" name="textruta 11"/>
          <p:cNvSpPr txBox="1"/>
          <p:nvPr/>
        </p:nvSpPr>
        <p:spPr>
          <a:xfrm>
            <a:off x="3599893" y="4826187"/>
            <a:ext cx="2762295" cy="300082"/>
          </a:xfrm>
          <a:prstGeom prst="rect">
            <a:avLst/>
          </a:prstGeom>
          <a:solidFill>
            <a:srgbClr val="F1E6FC"/>
          </a:solidFill>
        </p:spPr>
        <p:txBody>
          <a:bodyPr wrap="none" rtlCol="0">
            <a:spAutoFit/>
          </a:bodyPr>
          <a:lstStyle/>
          <a:p>
            <a:r>
              <a:rPr lang="sv-SE" sz="1350" b="1" dirty="0" err="1"/>
              <a:t>Outdoor</a:t>
            </a:r>
            <a:r>
              <a:rPr lang="sv-SE" sz="1350" b="1" dirty="0"/>
              <a:t> </a:t>
            </a:r>
            <a:r>
              <a:rPr lang="sv-SE" sz="1350" b="1" dirty="0" err="1"/>
              <a:t>environment</a:t>
            </a:r>
            <a:r>
              <a:rPr lang="sv-SE" sz="1350" b="1" dirty="0"/>
              <a:t>/</a:t>
            </a:r>
            <a:r>
              <a:rPr lang="sv-SE" sz="1350" b="1" dirty="0" err="1"/>
              <a:t>premises</a:t>
            </a:r>
            <a:endParaRPr lang="sv-SE" sz="1350" b="1" dirty="0"/>
          </a:p>
        </p:txBody>
      </p:sp>
      <p:sp>
        <p:nvSpPr>
          <p:cNvPr id="13" name="textruta 12"/>
          <p:cNvSpPr txBox="1"/>
          <p:nvPr/>
        </p:nvSpPr>
        <p:spPr>
          <a:xfrm>
            <a:off x="6688502" y="4775044"/>
            <a:ext cx="1877437" cy="507831"/>
          </a:xfrm>
          <a:prstGeom prst="rect">
            <a:avLst/>
          </a:prstGeom>
          <a:solidFill>
            <a:srgbClr val="FFD7D2"/>
          </a:solidFill>
        </p:spPr>
        <p:txBody>
          <a:bodyPr wrap="none" rtlCol="0">
            <a:spAutoFit/>
          </a:bodyPr>
          <a:lstStyle/>
          <a:p>
            <a:r>
              <a:rPr lang="en-US" sz="1350" b="1" dirty="0"/>
              <a:t>Competence to take </a:t>
            </a:r>
          </a:p>
          <a:p>
            <a:r>
              <a:rPr lang="en-US" sz="1350" b="1" dirty="0"/>
              <a:t>advantage of</a:t>
            </a:r>
            <a:endParaRPr lang="sv-SE" sz="1350" dirty="0"/>
          </a:p>
        </p:txBody>
      </p:sp>
      <p:cxnSp>
        <p:nvCxnSpPr>
          <p:cNvPr id="22" name="Rak pilkoppling 21"/>
          <p:cNvCxnSpPr/>
          <p:nvPr/>
        </p:nvCxnSpPr>
        <p:spPr>
          <a:xfrm>
            <a:off x="4345838" y="4293097"/>
            <a:ext cx="1711326" cy="438044"/>
          </a:xfrm>
          <a:prstGeom prst="straightConnector1">
            <a:avLst/>
          </a:prstGeom>
          <a:ln w="57150" cmpd="dbl">
            <a:solidFill>
              <a:srgbClr val="006EB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ak pilkoppling 27"/>
          <p:cNvCxnSpPr/>
          <p:nvPr/>
        </p:nvCxnSpPr>
        <p:spPr>
          <a:xfrm flipH="1">
            <a:off x="3167844" y="4293096"/>
            <a:ext cx="1620180" cy="478594"/>
          </a:xfrm>
          <a:prstGeom prst="straightConnector1">
            <a:avLst/>
          </a:prstGeom>
          <a:ln w="57150" cmpd="dbl">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ak pilkoppling 37"/>
          <p:cNvCxnSpPr/>
          <p:nvPr/>
        </p:nvCxnSpPr>
        <p:spPr>
          <a:xfrm>
            <a:off x="6995494" y="4293096"/>
            <a:ext cx="2" cy="378042"/>
          </a:xfrm>
          <a:prstGeom prst="straightConnector1">
            <a:avLst/>
          </a:prstGeom>
          <a:ln w="57150" cmpd="dbl">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Rak pilkoppling 48"/>
          <p:cNvCxnSpPr/>
          <p:nvPr/>
        </p:nvCxnSpPr>
        <p:spPr>
          <a:xfrm>
            <a:off x="2532565" y="4293096"/>
            <a:ext cx="2" cy="378042"/>
          </a:xfrm>
          <a:prstGeom prst="straightConnector1">
            <a:avLst/>
          </a:prstGeom>
          <a:ln w="57150" cmpd="dbl">
            <a:solidFill>
              <a:srgbClr val="006EBF"/>
            </a:solidFill>
            <a:tailEnd type="triangle"/>
          </a:ln>
        </p:spPr>
        <p:style>
          <a:lnRef idx="1">
            <a:schemeClr val="accent1"/>
          </a:lnRef>
          <a:fillRef idx="0">
            <a:schemeClr val="accent1"/>
          </a:fillRef>
          <a:effectRef idx="0">
            <a:schemeClr val="accent1"/>
          </a:effectRef>
          <a:fontRef idx="minor">
            <a:schemeClr val="tx1"/>
          </a:fontRef>
        </p:style>
      </p:cxnSp>
      <p:sp>
        <p:nvSpPr>
          <p:cNvPr id="50" name="Rektangel 49"/>
          <p:cNvSpPr/>
          <p:nvPr/>
        </p:nvSpPr>
        <p:spPr>
          <a:xfrm>
            <a:off x="1676641" y="4765776"/>
            <a:ext cx="1383191" cy="374049"/>
          </a:xfrm>
          <a:prstGeom prst="rect">
            <a:avLst/>
          </a:prstGeom>
          <a:solidFill>
            <a:srgbClr val="FEDEE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dirty="0"/>
              <a:t> </a:t>
            </a:r>
          </a:p>
        </p:txBody>
      </p:sp>
      <p:sp>
        <p:nvSpPr>
          <p:cNvPr id="11" name="textruta 10"/>
          <p:cNvSpPr txBox="1"/>
          <p:nvPr/>
        </p:nvSpPr>
        <p:spPr>
          <a:xfrm>
            <a:off x="1766626" y="4825346"/>
            <a:ext cx="1204176" cy="300082"/>
          </a:xfrm>
          <a:prstGeom prst="rect">
            <a:avLst/>
          </a:prstGeom>
          <a:solidFill>
            <a:srgbClr val="FEDEED"/>
          </a:solidFill>
        </p:spPr>
        <p:txBody>
          <a:bodyPr wrap="none" rtlCol="0">
            <a:spAutoFit/>
          </a:bodyPr>
          <a:lstStyle/>
          <a:p>
            <a:r>
              <a:rPr lang="sv-SE" sz="1350" b="1" dirty="0"/>
              <a:t>In the </a:t>
            </a:r>
            <a:r>
              <a:rPr lang="sv-SE" sz="1350" b="1" dirty="0" err="1"/>
              <a:t>home</a:t>
            </a:r>
            <a:r>
              <a:rPr lang="sv-SE" sz="1350" b="1" dirty="0"/>
              <a:t> </a:t>
            </a:r>
          </a:p>
        </p:txBody>
      </p:sp>
      <p:sp>
        <p:nvSpPr>
          <p:cNvPr id="18" name="Rektangel 17"/>
          <p:cNvSpPr/>
          <p:nvPr/>
        </p:nvSpPr>
        <p:spPr>
          <a:xfrm>
            <a:off x="2053497" y="5322199"/>
            <a:ext cx="1006335" cy="374049"/>
          </a:xfrm>
          <a:prstGeom prst="rect">
            <a:avLst/>
          </a:prstGeom>
          <a:solidFill>
            <a:srgbClr val="FEDEE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b="1" dirty="0" err="1">
                <a:solidFill>
                  <a:schemeClr val="tx1"/>
                </a:solidFill>
              </a:rPr>
              <a:t>Recidens</a:t>
            </a:r>
            <a:endParaRPr lang="sv-SE" sz="1350" b="1" dirty="0">
              <a:solidFill>
                <a:schemeClr val="tx1"/>
              </a:solidFill>
            </a:endParaRPr>
          </a:p>
        </p:txBody>
      </p:sp>
      <p:sp>
        <p:nvSpPr>
          <p:cNvPr id="20" name="Rektangel 19"/>
          <p:cNvSpPr/>
          <p:nvPr/>
        </p:nvSpPr>
        <p:spPr>
          <a:xfrm>
            <a:off x="3590866" y="5354737"/>
            <a:ext cx="1773222" cy="374049"/>
          </a:xfrm>
          <a:prstGeom prst="rect">
            <a:avLst/>
          </a:prstGeom>
          <a:solidFill>
            <a:srgbClr val="FEDEE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350" b="1" dirty="0">
                <a:solidFill>
                  <a:schemeClr val="tx1"/>
                </a:solidFill>
              </a:rPr>
              <a:t>Real </a:t>
            </a:r>
            <a:r>
              <a:rPr lang="sv-SE" sz="1350" b="1" dirty="0" err="1">
                <a:solidFill>
                  <a:schemeClr val="tx1"/>
                </a:solidFill>
              </a:rPr>
              <a:t>estate</a:t>
            </a:r>
            <a:endParaRPr lang="sv-SE" sz="1350" b="1" dirty="0">
              <a:solidFill>
                <a:schemeClr val="tx1"/>
              </a:solidFill>
            </a:endParaRPr>
          </a:p>
        </p:txBody>
      </p:sp>
    </p:spTree>
    <p:extLst>
      <p:ext uri="{BB962C8B-B14F-4D97-AF65-F5344CB8AC3E}">
        <p14:creationId xmlns:p14="http://schemas.microsoft.com/office/powerpoint/2010/main" val="148307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523528"/>
          </a:xfrm>
        </p:spPr>
        <p:txBody>
          <a:bodyPr/>
          <a:lstStyle/>
          <a:p>
            <a:r>
              <a:rPr lang="sv-SE" dirty="0"/>
              <a:t>Pilotområden:</a:t>
            </a:r>
            <a:br>
              <a:rPr lang="sv-SE" dirty="0"/>
            </a:br>
            <a:br>
              <a:rPr lang="sv-SE" sz="2000" dirty="0"/>
            </a:br>
            <a:r>
              <a:rPr lang="en-US" sz="2000" dirty="0"/>
              <a:t>Development of affordable housing with reasonable rent</a:t>
            </a:r>
            <a:br>
              <a:rPr lang="en-US" sz="2000" dirty="0"/>
            </a:br>
            <a:r>
              <a:rPr lang="en-US" sz="2000" dirty="0"/>
              <a:t> </a:t>
            </a:r>
            <a:br>
              <a:rPr lang="en-US" sz="2000" dirty="0"/>
            </a:br>
            <a:r>
              <a:rPr lang="en-US" sz="2000" dirty="0"/>
              <a:t>Senior housing/collective housing in one or more districts in collaboration with academia and industry</a:t>
            </a:r>
            <a:br>
              <a:rPr lang="en-US" sz="2000" dirty="0"/>
            </a:br>
            <a:r>
              <a:rPr lang="en-US" sz="2000" dirty="0"/>
              <a:t> </a:t>
            </a:r>
            <a:br>
              <a:rPr lang="en-US" sz="2000" dirty="0"/>
            </a:br>
            <a:r>
              <a:rPr lang="en-US" sz="2000" dirty="0"/>
              <a:t>Elderly-friendly urban environment</a:t>
            </a:r>
            <a:br>
              <a:rPr lang="en-US" sz="2000" dirty="0"/>
            </a:br>
            <a:r>
              <a:rPr lang="en-US" sz="2000" dirty="0"/>
              <a:t> </a:t>
            </a:r>
            <a:br>
              <a:rPr lang="en-US" sz="2000" dirty="0"/>
            </a:br>
            <a:r>
              <a:rPr lang="en-US" sz="2000" dirty="0"/>
              <a:t>T-marking of housing/real estate</a:t>
            </a:r>
            <a:br>
              <a:rPr lang="en-US" sz="2000" dirty="0"/>
            </a:br>
            <a:br>
              <a:rPr lang="en-US" sz="2000" dirty="0"/>
            </a:br>
            <a:r>
              <a:rPr lang="en-US" sz="2000" dirty="0"/>
              <a:t>Welfare technology/data/communication</a:t>
            </a:r>
            <a:br>
              <a:rPr lang="en-US" sz="2000" dirty="0"/>
            </a:br>
            <a:r>
              <a:rPr lang="en-US" sz="2000" dirty="0"/>
              <a:t> </a:t>
            </a:r>
            <a:br>
              <a:rPr lang="en-US" sz="2000" dirty="0"/>
            </a:br>
            <a:r>
              <a:rPr lang="en-US" sz="2000" dirty="0"/>
              <a:t>Development of collaborations that provide increased health (physical, mental and social health)</a:t>
            </a:r>
            <a:br>
              <a:rPr lang="en-US" sz="2000" dirty="0"/>
            </a:br>
            <a:br>
              <a:rPr lang="en-US" sz="2000" dirty="0"/>
            </a:br>
            <a:br>
              <a:rPr lang="sv-SE" sz="1200" dirty="0"/>
            </a:br>
            <a:r>
              <a:rPr lang="sv-SE" sz="1200" dirty="0"/>
              <a:t> </a:t>
            </a:r>
            <a:br>
              <a:rPr lang="sv-SE" sz="1200" dirty="0"/>
            </a:br>
            <a:endParaRPr lang="sv-SE" sz="1200" dirty="0"/>
          </a:p>
        </p:txBody>
      </p:sp>
    </p:spTree>
    <p:extLst>
      <p:ext uri="{BB962C8B-B14F-4D97-AF65-F5344CB8AC3E}">
        <p14:creationId xmlns:p14="http://schemas.microsoft.com/office/powerpoint/2010/main" val="2491928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cooperation</a:t>
            </a:r>
            <a:r>
              <a:rPr lang="sv-SE" dirty="0"/>
              <a:t> </a:t>
            </a:r>
            <a:r>
              <a:rPr lang="sv-SE" dirty="0" err="1"/>
              <a:t>with</a:t>
            </a:r>
            <a:r>
              <a:rPr lang="sv-SE" dirty="0"/>
              <a:t> </a:t>
            </a:r>
            <a:r>
              <a:rPr lang="sv-SE" dirty="0" err="1"/>
              <a:t>academia</a:t>
            </a:r>
            <a:endParaRPr lang="sv-SE" dirty="0"/>
          </a:p>
        </p:txBody>
      </p:sp>
      <p:sp>
        <p:nvSpPr>
          <p:cNvPr id="3" name="Platshållare för innehåll 2"/>
          <p:cNvSpPr>
            <a:spLocks noGrp="1"/>
          </p:cNvSpPr>
          <p:nvPr>
            <p:ph idx="1"/>
          </p:nvPr>
        </p:nvSpPr>
        <p:spPr/>
        <p:txBody>
          <a:bodyPr/>
          <a:lstStyle/>
          <a:p>
            <a:r>
              <a:rPr lang="sv-SE" dirty="0"/>
              <a:t>Think </a:t>
            </a:r>
            <a:r>
              <a:rPr lang="sv-SE" dirty="0" err="1"/>
              <a:t>together</a:t>
            </a:r>
            <a:endParaRPr lang="sv-SE" dirty="0"/>
          </a:p>
          <a:p>
            <a:r>
              <a:rPr lang="en-US" dirty="0"/>
              <a:t>Technology that enables the elderly to live independently and actively and enables independent living</a:t>
            </a:r>
          </a:p>
          <a:p>
            <a:r>
              <a:rPr lang="sv-SE" dirty="0"/>
              <a:t>Products/gods</a:t>
            </a:r>
            <a:r>
              <a:rPr lang="en-US" dirty="0"/>
              <a:t> and services that elderly/relatives can acquire themselves</a:t>
            </a:r>
          </a:p>
          <a:p>
            <a:r>
              <a:rPr lang="en-US" dirty="0"/>
              <a:t>Ask elderly</a:t>
            </a:r>
          </a:p>
          <a:p>
            <a:r>
              <a:rPr lang="en-US" dirty="0"/>
              <a:t>What do we know about </a:t>
            </a:r>
            <a:r>
              <a:rPr lang="en-US" dirty="0" err="1"/>
              <a:t>elderlys</a:t>
            </a:r>
            <a:r>
              <a:rPr lang="en-US" dirty="0"/>
              <a:t> needs today</a:t>
            </a:r>
          </a:p>
          <a:p>
            <a:pPr marL="0" indent="0">
              <a:buNone/>
            </a:pPr>
            <a:endParaRPr lang="en-US" dirty="0"/>
          </a:p>
          <a:p>
            <a:endParaRPr lang="en-US" dirty="0"/>
          </a:p>
        </p:txBody>
      </p:sp>
      <p:sp>
        <p:nvSpPr>
          <p:cNvPr id="4" name="Platshållare för text 3"/>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258887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Age- friendly cities is </a:t>
            </a:r>
            <a:r>
              <a:rPr lang="en-US" u="sng" dirty="0">
                <a:effectLst>
                  <a:outerShdw blurRad="38100" dist="38100" dir="2700000" algn="tl">
                    <a:srgbClr val="000000">
                      <a:alpha val="43137"/>
                    </a:srgbClr>
                  </a:outerShdw>
                </a:effectLst>
              </a:rPr>
              <a:t>not</a:t>
            </a:r>
            <a:r>
              <a:rPr lang="en-US" dirty="0"/>
              <a:t> about elderly care - </a:t>
            </a:r>
            <a:endParaRPr lang="sv-SE" dirty="0"/>
          </a:p>
        </p:txBody>
      </p:sp>
      <p:sp>
        <p:nvSpPr>
          <p:cNvPr id="4" name="textruta 3"/>
          <p:cNvSpPr txBox="1"/>
          <p:nvPr/>
        </p:nvSpPr>
        <p:spPr>
          <a:xfrm>
            <a:off x="467544" y="1700808"/>
            <a:ext cx="7704856" cy="2831544"/>
          </a:xfrm>
          <a:prstGeom prst="rect">
            <a:avLst/>
          </a:prstGeom>
          <a:noFill/>
        </p:spPr>
        <p:txBody>
          <a:bodyPr wrap="square" rtlCol="0">
            <a:spAutoFit/>
          </a:bodyPr>
          <a:lstStyle/>
          <a:p>
            <a:r>
              <a:rPr lang="en-US" sz="4000" dirty="0"/>
              <a:t>it's about how we can build and develop a city that promotes an active and independent life for those who are older</a:t>
            </a:r>
            <a:br>
              <a:rPr lang="sv-SE" dirty="0"/>
            </a:br>
            <a:endParaRPr lang="sv-SE" dirty="0"/>
          </a:p>
        </p:txBody>
      </p:sp>
      <p:pic>
        <p:nvPicPr>
          <p:cNvPr id="5" name="Bildobjekt 4"/>
          <p:cNvPicPr>
            <a:picLocks noChangeAspect="1"/>
          </p:cNvPicPr>
          <p:nvPr/>
        </p:nvPicPr>
        <p:blipFill>
          <a:blip r:embed="rId2"/>
          <a:stretch>
            <a:fillRect/>
          </a:stretch>
        </p:blipFill>
        <p:spPr>
          <a:xfrm>
            <a:off x="5580112" y="3789040"/>
            <a:ext cx="2465742" cy="2161406"/>
          </a:xfrm>
          <a:prstGeom prst="rect">
            <a:avLst/>
          </a:prstGeom>
        </p:spPr>
      </p:pic>
    </p:spTree>
    <p:extLst>
      <p:ext uri="{BB962C8B-B14F-4D97-AF65-F5344CB8AC3E}">
        <p14:creationId xmlns:p14="http://schemas.microsoft.com/office/powerpoint/2010/main" val="111227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Why age friendly cities?</a:t>
            </a:r>
            <a:endParaRPr lang="sv-SE" dirty="0"/>
          </a:p>
        </p:txBody>
      </p:sp>
      <p:pic>
        <p:nvPicPr>
          <p:cNvPr id="5" name="Platshållare för innehåll 4"/>
          <p:cNvPicPr>
            <a:picLocks noGrp="1" noChangeAspect="1"/>
          </p:cNvPicPr>
          <p:nvPr>
            <p:ph idx="1"/>
          </p:nvPr>
        </p:nvPicPr>
        <p:blipFill>
          <a:blip r:embed="rId2"/>
          <a:stretch>
            <a:fillRect/>
          </a:stretch>
        </p:blipFill>
        <p:spPr>
          <a:xfrm>
            <a:off x="2987824" y="1772816"/>
            <a:ext cx="2762250" cy="866775"/>
          </a:xfrm>
          <a:prstGeom prst="rect">
            <a:avLst/>
          </a:prstGeom>
        </p:spPr>
      </p:pic>
      <p:sp>
        <p:nvSpPr>
          <p:cNvPr id="4" name="Platshållare för text 3"/>
          <p:cNvSpPr>
            <a:spLocks noGrp="1"/>
          </p:cNvSpPr>
          <p:nvPr>
            <p:ph type="body" sz="quarter" idx="13"/>
          </p:nvPr>
        </p:nvSpPr>
        <p:spPr/>
        <p:txBody>
          <a:bodyPr/>
          <a:lstStyle/>
          <a:p>
            <a:endParaRPr lang="sv-SE"/>
          </a:p>
        </p:txBody>
      </p:sp>
      <p:sp>
        <p:nvSpPr>
          <p:cNvPr id="6" name="Rektangel 5"/>
          <p:cNvSpPr/>
          <p:nvPr/>
        </p:nvSpPr>
        <p:spPr>
          <a:xfrm>
            <a:off x="482352" y="2780928"/>
            <a:ext cx="7113984" cy="1754326"/>
          </a:xfrm>
          <a:prstGeom prst="rect">
            <a:avLst/>
          </a:prstGeom>
        </p:spPr>
        <p:txBody>
          <a:bodyPr wrap="square">
            <a:spAutoFit/>
          </a:bodyPr>
          <a:lstStyle/>
          <a:p>
            <a:pPr marL="285750" indent="-285750">
              <a:buFontTx/>
              <a:buChar char="-"/>
            </a:pPr>
            <a:r>
              <a:rPr lang="en-US" dirty="0"/>
              <a:t>The proportion of older people is increasing and we are also getting older and older. By 2040, the number of people aged 80 or over will double in Stockholm</a:t>
            </a:r>
          </a:p>
          <a:p>
            <a:pPr marL="285750" indent="-285750">
              <a:buFontTx/>
              <a:buChar char="-"/>
            </a:pPr>
            <a:r>
              <a:rPr lang="en-US" dirty="0"/>
              <a:t>At the same time, the number of workers is decreasing</a:t>
            </a:r>
          </a:p>
          <a:p>
            <a:pPr marL="285750" indent="-285750">
              <a:buFontTx/>
              <a:buChar char="-"/>
            </a:pPr>
            <a:r>
              <a:rPr lang="en-US" dirty="0"/>
              <a:t>Most elderly people do not have any form </a:t>
            </a:r>
            <a:r>
              <a:rPr lang="en-US"/>
              <a:t>of care, only </a:t>
            </a:r>
            <a:r>
              <a:rPr lang="en-US" dirty="0"/>
              <a:t>about 19%</a:t>
            </a:r>
            <a:endParaRPr lang="sv-SE" dirty="0"/>
          </a:p>
        </p:txBody>
      </p:sp>
    </p:spTree>
    <p:extLst>
      <p:ext uri="{BB962C8B-B14F-4D97-AF65-F5344CB8AC3E}">
        <p14:creationId xmlns:p14="http://schemas.microsoft.com/office/powerpoint/2010/main" val="407719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77380" y="260648"/>
            <a:ext cx="8229600" cy="831600"/>
          </a:xfrm>
        </p:spPr>
        <p:txBody>
          <a:bodyPr/>
          <a:lstStyle/>
          <a:p>
            <a:r>
              <a:rPr lang="sv-SE" dirty="0"/>
              <a:t>WHO:s </a:t>
            </a:r>
            <a:r>
              <a:rPr lang="sv-SE" dirty="0" err="1"/>
              <a:t>network</a:t>
            </a:r>
            <a:r>
              <a:rPr lang="sv-SE" dirty="0"/>
              <a:t> age </a:t>
            </a:r>
            <a:r>
              <a:rPr lang="sv-SE" dirty="0" err="1"/>
              <a:t>friendly</a:t>
            </a:r>
            <a:r>
              <a:rPr lang="sv-SE" dirty="0"/>
              <a:t> </a:t>
            </a:r>
            <a:r>
              <a:rPr lang="sv-SE" dirty="0" err="1"/>
              <a:t>cities</a:t>
            </a:r>
            <a:r>
              <a:rPr lang="sv-SE" dirty="0"/>
              <a:t> and </a:t>
            </a:r>
            <a:r>
              <a:rPr lang="sv-SE" dirty="0" err="1"/>
              <a:t>communities</a:t>
            </a:r>
            <a:endParaRPr lang="sv-SE" dirty="0"/>
          </a:p>
        </p:txBody>
      </p:sp>
      <p:sp>
        <p:nvSpPr>
          <p:cNvPr id="3" name="Platshållare för innehåll 2"/>
          <p:cNvSpPr>
            <a:spLocks noGrp="1"/>
          </p:cNvSpPr>
          <p:nvPr>
            <p:ph idx="1"/>
          </p:nvPr>
        </p:nvSpPr>
        <p:spPr>
          <a:xfrm>
            <a:off x="460375" y="1092248"/>
            <a:ext cx="8229600" cy="5073056"/>
          </a:xfrm>
        </p:spPr>
        <p:txBody>
          <a:bodyPr/>
          <a:lstStyle/>
          <a:p>
            <a:r>
              <a:rPr lang="en-US" dirty="0"/>
              <a:t>Stockholm became a member of the WHO network 2016</a:t>
            </a:r>
          </a:p>
          <a:p>
            <a:r>
              <a:rPr lang="en-US" dirty="0"/>
              <a:t>There are 50 countries that are members and over 1000 cities</a:t>
            </a:r>
          </a:p>
          <a:p>
            <a:r>
              <a:rPr lang="en-US" dirty="0"/>
              <a:t>All Nordic countries have cities that are members and in Sweden there are 6 cities</a:t>
            </a:r>
          </a:p>
          <a:p>
            <a:r>
              <a:rPr lang="en-US" dirty="0"/>
              <a:t>To become a member, you need to follow the WHO model and start with a baseline measurement and follow up with indicators</a:t>
            </a:r>
          </a:p>
          <a:p>
            <a:r>
              <a:rPr lang="en-US" dirty="0"/>
              <a:t>The WHO Age-friendly Cities framework developed in the </a:t>
            </a:r>
            <a:r>
              <a:rPr lang="en-US" dirty="0">
                <a:hlinkClick r:id="rId2"/>
              </a:rPr>
              <a:t>Global Age-friendly Cities Guide</a:t>
            </a:r>
            <a:r>
              <a:rPr lang="en-US" dirty="0"/>
              <a:t> proposes eight interconnected domains that can help to identify and address barriers to the well-being and participation of older people.</a:t>
            </a:r>
          </a:p>
          <a:p>
            <a:r>
              <a:rPr lang="en-US" dirty="0"/>
              <a:t> These domains overlap and interact with each other. For example, respect is reflected in the accessibility of public buildings and spaces and in the range of opportunities that the city offers to older people for social participation, entertainment, volunteering or employment.</a:t>
            </a:r>
            <a:endParaRPr lang="sv-SE" dirty="0"/>
          </a:p>
        </p:txBody>
      </p:sp>
    </p:spTree>
    <p:extLst>
      <p:ext uri="{BB962C8B-B14F-4D97-AF65-F5344CB8AC3E}">
        <p14:creationId xmlns:p14="http://schemas.microsoft.com/office/powerpoint/2010/main" val="188292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Stockholm City Council decided on an action plan in 2021 that follows the WHO model</a:t>
            </a:r>
            <a:br>
              <a:rPr lang="en-US" dirty="0"/>
            </a:br>
            <a:endParaRPr lang="sv-SE" dirty="0"/>
          </a:p>
        </p:txBody>
      </p:sp>
      <p:sp>
        <p:nvSpPr>
          <p:cNvPr id="3" name="Platshållare för innehåll 2"/>
          <p:cNvSpPr>
            <a:spLocks noGrp="1"/>
          </p:cNvSpPr>
          <p:nvPr>
            <p:ph idx="1"/>
          </p:nvPr>
        </p:nvSpPr>
        <p:spPr>
          <a:xfrm>
            <a:off x="457200" y="1440000"/>
            <a:ext cx="8003232" cy="4725303"/>
          </a:xfrm>
        </p:spPr>
        <p:txBody>
          <a:bodyPr/>
          <a:lstStyle/>
          <a:p>
            <a:pPr marL="0" indent="0">
              <a:buNone/>
            </a:pPr>
            <a:r>
              <a:rPr lang="en-US" dirty="0"/>
              <a:t>the action plan contains five areas that need to be developed in order for the city to become more age-friendly. It should be seen as a guide.</a:t>
            </a:r>
          </a:p>
          <a:p>
            <a:r>
              <a:rPr lang="en-US" dirty="0"/>
              <a:t>The participation and influence of the elderly needs to be part of the development</a:t>
            </a:r>
          </a:p>
          <a:p>
            <a:r>
              <a:rPr lang="en-US" dirty="0"/>
              <a:t>The importance of cooperating internally and externally and in various partnerships such as academia in order to achieve good results</a:t>
            </a:r>
          </a:p>
          <a:p>
            <a:r>
              <a:rPr lang="sv-SE" dirty="0" err="1"/>
              <a:t>Reduce</a:t>
            </a:r>
            <a:r>
              <a:rPr lang="sv-SE" dirty="0"/>
              <a:t> social isolation</a:t>
            </a:r>
          </a:p>
          <a:p>
            <a:r>
              <a:rPr lang="en-US" dirty="0"/>
              <a:t>Develop housing and urban environment towards being more age-friendly</a:t>
            </a:r>
          </a:p>
          <a:p>
            <a:r>
              <a:rPr lang="en-US" dirty="0"/>
              <a:t>Develop our information and communication to the elderly about what support is available and what is being done</a:t>
            </a:r>
            <a:endParaRPr lang="sv-SE" dirty="0"/>
          </a:p>
        </p:txBody>
      </p:sp>
    </p:spTree>
    <p:extLst>
      <p:ext uri="{BB962C8B-B14F-4D97-AF65-F5344CB8AC3E}">
        <p14:creationId xmlns:p14="http://schemas.microsoft.com/office/powerpoint/2010/main" val="216363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44878" y="421735"/>
            <a:ext cx="8229600" cy="623700"/>
          </a:xfrm>
        </p:spPr>
        <p:txBody>
          <a:bodyPr/>
          <a:lstStyle/>
          <a:p>
            <a:pPr algn="ctr"/>
            <a:r>
              <a:rPr lang="sv-SE" dirty="0" err="1">
                <a:solidFill>
                  <a:schemeClr val="accent3"/>
                </a:solidFill>
              </a:rPr>
              <a:t>Äldrevänlig</a:t>
            </a:r>
            <a:r>
              <a:rPr lang="sv-SE" dirty="0">
                <a:solidFill>
                  <a:schemeClr val="accent3"/>
                </a:solidFill>
              </a:rPr>
              <a:t> stad – </a:t>
            </a:r>
            <a:r>
              <a:rPr lang="sv-SE" dirty="0" err="1">
                <a:solidFill>
                  <a:schemeClr val="accent3"/>
                </a:solidFill>
              </a:rPr>
              <a:t>encouraging</a:t>
            </a:r>
            <a:r>
              <a:rPr lang="sv-SE" dirty="0">
                <a:solidFill>
                  <a:schemeClr val="accent3"/>
                </a:solidFill>
              </a:rPr>
              <a:t>/</a:t>
            </a:r>
            <a:r>
              <a:rPr lang="sv-SE" dirty="0" err="1">
                <a:solidFill>
                  <a:schemeClr val="accent3"/>
                </a:solidFill>
              </a:rPr>
              <a:t>promoting</a:t>
            </a:r>
            <a:r>
              <a:rPr lang="sv-SE" dirty="0">
                <a:solidFill>
                  <a:schemeClr val="accent3"/>
                </a:solidFill>
              </a:rPr>
              <a:t> and </a:t>
            </a:r>
            <a:r>
              <a:rPr lang="sv-SE" dirty="0" err="1">
                <a:solidFill>
                  <a:schemeClr val="accent3"/>
                </a:solidFill>
              </a:rPr>
              <a:t>prevent</a:t>
            </a:r>
            <a:r>
              <a:rPr lang="sv-SE" dirty="0">
                <a:solidFill>
                  <a:schemeClr val="accent3"/>
                </a:solidFill>
              </a:rPr>
              <a:t> </a:t>
            </a:r>
            <a:r>
              <a:rPr lang="sv-SE" dirty="0" err="1">
                <a:solidFill>
                  <a:schemeClr val="accent3"/>
                </a:solidFill>
              </a:rPr>
              <a:t>development</a:t>
            </a:r>
            <a:r>
              <a:rPr lang="sv-SE" dirty="0">
                <a:solidFill>
                  <a:schemeClr val="accent3"/>
                </a:solidFill>
              </a:rPr>
              <a:t> areas</a:t>
            </a:r>
            <a:br>
              <a:rPr lang="sv-SE" dirty="0">
                <a:solidFill>
                  <a:schemeClr val="accent3"/>
                </a:solidFill>
              </a:rPr>
            </a:br>
            <a:br>
              <a:rPr lang="sv-SE" dirty="0">
                <a:solidFill>
                  <a:schemeClr val="accent3"/>
                </a:solidFill>
              </a:rPr>
            </a:br>
            <a:r>
              <a:rPr lang="sv-SE" dirty="0">
                <a:solidFill>
                  <a:schemeClr val="accent3"/>
                </a:solidFill>
              </a:rPr>
              <a:t> för äldre vuxna</a:t>
            </a:r>
          </a:p>
        </p:txBody>
      </p:sp>
      <p:sp>
        <p:nvSpPr>
          <p:cNvPr id="4" name="Rektangel 3"/>
          <p:cNvSpPr/>
          <p:nvPr/>
        </p:nvSpPr>
        <p:spPr>
          <a:xfrm>
            <a:off x="444878" y="1449803"/>
            <a:ext cx="8229600" cy="692498"/>
          </a:xfrm>
          <a:prstGeom prst="rect">
            <a:avLst/>
          </a:prstGeom>
          <a:solidFill>
            <a:schemeClr val="accent3"/>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5" name="Rektangel 4"/>
          <p:cNvSpPr/>
          <p:nvPr/>
        </p:nvSpPr>
        <p:spPr>
          <a:xfrm>
            <a:off x="440068" y="4643529"/>
            <a:ext cx="8229600" cy="7020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6" name="Rektangel 5"/>
          <p:cNvSpPr/>
          <p:nvPr/>
        </p:nvSpPr>
        <p:spPr>
          <a:xfrm>
            <a:off x="458532" y="2164207"/>
            <a:ext cx="4104456" cy="2457416"/>
          </a:xfrm>
          <a:prstGeom prst="rect">
            <a:avLst/>
          </a:prstGeom>
          <a:solidFill>
            <a:srgbClr val="D6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8" name="textruta 7"/>
          <p:cNvSpPr txBox="1"/>
          <p:nvPr/>
        </p:nvSpPr>
        <p:spPr>
          <a:xfrm>
            <a:off x="2984370" y="1494724"/>
            <a:ext cx="3078342" cy="577081"/>
          </a:xfrm>
          <a:prstGeom prst="rect">
            <a:avLst/>
          </a:prstGeom>
          <a:noFill/>
        </p:spPr>
        <p:txBody>
          <a:bodyPr wrap="square" rtlCol="0">
            <a:spAutoFit/>
          </a:bodyPr>
          <a:lstStyle/>
          <a:p>
            <a:pPr lvl="0" algn="ctr"/>
            <a:r>
              <a:rPr lang="sv-SE" sz="1050" b="1" dirty="0">
                <a:solidFill>
                  <a:schemeClr val="bg1"/>
                </a:solidFill>
              </a:rPr>
              <a:t>Delaktighet och inflytande </a:t>
            </a:r>
          </a:p>
          <a:p>
            <a:pPr lvl="0" algn="ctr"/>
            <a:r>
              <a:rPr lang="sv-SE" sz="1050" b="1" dirty="0">
                <a:solidFill>
                  <a:schemeClr val="bg1"/>
                </a:solidFill>
              </a:rPr>
              <a:t>Samverkan och partnerskap </a:t>
            </a:r>
          </a:p>
          <a:p>
            <a:pPr lvl="0" algn="ctr"/>
            <a:r>
              <a:rPr lang="sv-SE" sz="1050" b="1" dirty="0">
                <a:solidFill>
                  <a:schemeClr val="bg1"/>
                </a:solidFill>
              </a:rPr>
              <a:t>Kommunikation och information</a:t>
            </a:r>
          </a:p>
        </p:txBody>
      </p:sp>
      <p:sp>
        <p:nvSpPr>
          <p:cNvPr id="9" name="textruta 8"/>
          <p:cNvSpPr txBox="1"/>
          <p:nvPr/>
        </p:nvSpPr>
        <p:spPr>
          <a:xfrm>
            <a:off x="3115417" y="4630953"/>
            <a:ext cx="3078342" cy="577081"/>
          </a:xfrm>
          <a:prstGeom prst="rect">
            <a:avLst/>
          </a:prstGeom>
          <a:noFill/>
        </p:spPr>
        <p:txBody>
          <a:bodyPr wrap="square" rtlCol="0">
            <a:spAutoFit/>
          </a:bodyPr>
          <a:lstStyle/>
          <a:p>
            <a:pPr algn="ctr"/>
            <a:r>
              <a:rPr lang="sv-SE" sz="1050" b="1" dirty="0">
                <a:solidFill>
                  <a:schemeClr val="bg1"/>
                </a:solidFill>
                <a:effectLst>
                  <a:outerShdw blurRad="38100" dist="25400" dir="5400000" algn="ctr">
                    <a:srgbClr val="6E747A">
                      <a:alpha val="43000"/>
                    </a:srgbClr>
                  </a:outerShdw>
                </a:effectLst>
              </a:rPr>
              <a:t>Gender </a:t>
            </a:r>
            <a:r>
              <a:rPr lang="sv-SE" sz="1050" b="1" dirty="0" err="1">
                <a:solidFill>
                  <a:schemeClr val="bg1"/>
                </a:solidFill>
                <a:effectLst>
                  <a:outerShdw blurRad="38100" dist="25400" dir="5400000" algn="ctr">
                    <a:srgbClr val="6E747A">
                      <a:alpha val="43000"/>
                    </a:srgbClr>
                  </a:outerShdw>
                </a:effectLst>
              </a:rPr>
              <a:t>perspective</a:t>
            </a:r>
            <a:endParaRPr lang="sv-SE" sz="1050" b="1" dirty="0">
              <a:solidFill>
                <a:schemeClr val="bg1"/>
              </a:solidFill>
              <a:effectLst>
                <a:outerShdw blurRad="38100" dist="25400" dir="5400000" algn="ctr">
                  <a:srgbClr val="6E747A">
                    <a:alpha val="43000"/>
                  </a:srgbClr>
                </a:outerShdw>
              </a:effectLst>
            </a:endParaRPr>
          </a:p>
          <a:p>
            <a:pPr algn="ctr"/>
            <a:r>
              <a:rPr lang="sv-SE" sz="1050" b="1" dirty="0" err="1">
                <a:solidFill>
                  <a:schemeClr val="bg1"/>
                </a:solidFill>
                <a:effectLst>
                  <a:outerShdw blurRad="38100" dist="25400" dir="5400000" algn="ctr">
                    <a:srgbClr val="6E747A">
                      <a:alpha val="43000"/>
                    </a:srgbClr>
                  </a:outerShdw>
                </a:effectLst>
              </a:rPr>
              <a:t>Discrimination</a:t>
            </a:r>
            <a:r>
              <a:rPr lang="sv-SE" sz="1050" b="1" dirty="0">
                <a:solidFill>
                  <a:schemeClr val="bg1"/>
                </a:solidFill>
                <a:effectLst>
                  <a:outerShdw blurRad="38100" dist="25400" dir="5400000" algn="ctr">
                    <a:srgbClr val="6E747A">
                      <a:alpha val="43000"/>
                    </a:srgbClr>
                  </a:outerShdw>
                </a:effectLst>
              </a:rPr>
              <a:t> </a:t>
            </a:r>
            <a:r>
              <a:rPr lang="sv-SE" sz="1050" b="1" dirty="0" err="1">
                <a:solidFill>
                  <a:schemeClr val="bg1"/>
                </a:solidFill>
                <a:effectLst>
                  <a:outerShdw blurRad="38100" dist="25400" dir="5400000" algn="ctr">
                    <a:srgbClr val="6E747A">
                      <a:alpha val="43000"/>
                    </a:srgbClr>
                  </a:outerShdw>
                </a:effectLst>
              </a:rPr>
              <a:t>perspective</a:t>
            </a:r>
            <a:r>
              <a:rPr lang="sv-SE" sz="1050" b="1" dirty="0">
                <a:solidFill>
                  <a:schemeClr val="bg1"/>
                </a:solidFill>
                <a:effectLst>
                  <a:outerShdw blurRad="38100" dist="25400" dir="5400000" algn="ctr">
                    <a:srgbClr val="6E747A">
                      <a:alpha val="43000"/>
                    </a:srgbClr>
                  </a:outerShdw>
                </a:effectLst>
              </a:rPr>
              <a:t> – ålderism</a:t>
            </a:r>
            <a:endParaRPr lang="sv-SE" sz="1050" b="1" dirty="0">
              <a:solidFill>
                <a:schemeClr val="bg1"/>
              </a:solidFill>
            </a:endParaRPr>
          </a:p>
          <a:p>
            <a:pPr algn="ctr"/>
            <a:r>
              <a:rPr lang="sv-SE" sz="1050" b="1" dirty="0">
                <a:solidFill>
                  <a:schemeClr val="bg1"/>
                </a:solidFill>
                <a:effectLst>
                  <a:outerShdw blurRad="38100" dist="25400" dir="5400000" algn="ctr">
                    <a:srgbClr val="6E747A">
                      <a:alpha val="43000"/>
                    </a:srgbClr>
                  </a:outerShdw>
                </a:effectLst>
              </a:rPr>
              <a:t> </a:t>
            </a:r>
            <a:r>
              <a:rPr lang="sv-SE" sz="1050" b="1" dirty="0" err="1">
                <a:solidFill>
                  <a:schemeClr val="bg1"/>
                </a:solidFill>
                <a:effectLst>
                  <a:outerShdw blurRad="38100" dist="25400" dir="5400000" algn="ctr">
                    <a:srgbClr val="6E747A">
                      <a:alpha val="43000"/>
                    </a:srgbClr>
                  </a:outerShdw>
                </a:effectLst>
              </a:rPr>
              <a:t>Disability</a:t>
            </a:r>
            <a:r>
              <a:rPr lang="sv-SE" sz="1050" b="1" dirty="0">
                <a:solidFill>
                  <a:schemeClr val="bg1"/>
                </a:solidFill>
                <a:effectLst>
                  <a:outerShdw blurRad="38100" dist="25400" dir="5400000" algn="ctr">
                    <a:srgbClr val="6E747A">
                      <a:alpha val="43000"/>
                    </a:srgbClr>
                  </a:outerShdw>
                </a:effectLst>
              </a:rPr>
              <a:t> </a:t>
            </a:r>
            <a:r>
              <a:rPr lang="sv-SE" sz="1050" b="1" dirty="0" err="1">
                <a:solidFill>
                  <a:schemeClr val="bg1"/>
                </a:solidFill>
                <a:effectLst>
                  <a:outerShdw blurRad="38100" dist="25400" dir="5400000" algn="ctr">
                    <a:srgbClr val="6E747A">
                      <a:alpha val="43000"/>
                    </a:srgbClr>
                  </a:outerShdw>
                </a:effectLst>
              </a:rPr>
              <a:t>perspective</a:t>
            </a:r>
            <a:endParaRPr lang="sv-SE" sz="1050" b="1" dirty="0">
              <a:solidFill>
                <a:schemeClr val="bg1"/>
              </a:solidFill>
            </a:endParaRPr>
          </a:p>
        </p:txBody>
      </p:sp>
      <p:sp>
        <p:nvSpPr>
          <p:cNvPr id="10" name="textruta 9"/>
          <p:cNvSpPr txBox="1"/>
          <p:nvPr/>
        </p:nvSpPr>
        <p:spPr>
          <a:xfrm>
            <a:off x="917583" y="2164206"/>
            <a:ext cx="3186354" cy="2934137"/>
          </a:xfrm>
          <a:prstGeom prst="rect">
            <a:avLst/>
          </a:prstGeom>
          <a:noFill/>
        </p:spPr>
        <p:txBody>
          <a:bodyPr wrap="square" rtlCol="0">
            <a:spAutoFit/>
          </a:bodyPr>
          <a:lstStyle/>
          <a:p>
            <a:pPr>
              <a:spcAft>
                <a:spcPts val="450"/>
              </a:spcAft>
            </a:pPr>
            <a:r>
              <a:rPr lang="sv-SE" sz="1050" b="1" dirty="0"/>
              <a:t>Social inkludering</a:t>
            </a:r>
          </a:p>
          <a:p>
            <a:pPr marL="214313" indent="-214313">
              <a:spcBef>
                <a:spcPts val="75"/>
              </a:spcBef>
              <a:spcAft>
                <a:spcPts val="225"/>
              </a:spcAft>
              <a:buFont typeface="Arial" panose="020B0604020202020204" pitchFamily="34" charset="0"/>
              <a:buChar char="•"/>
            </a:pPr>
            <a:r>
              <a:rPr lang="en-US" sz="1050" dirty="0"/>
              <a:t>Develop the conditions for participating in activities</a:t>
            </a:r>
          </a:p>
          <a:p>
            <a:pPr marL="214313" indent="-214313">
              <a:spcBef>
                <a:spcPts val="75"/>
              </a:spcBef>
              <a:spcAft>
                <a:spcPts val="225"/>
              </a:spcAft>
              <a:buFont typeface="Arial" panose="020B0604020202020204" pitchFamily="34" charset="0"/>
              <a:buChar char="•"/>
            </a:pPr>
            <a:r>
              <a:rPr lang="en-US" sz="1050" dirty="0"/>
              <a:t>Involuntary loneliness and social isolation should be actively counteracted</a:t>
            </a:r>
          </a:p>
          <a:p>
            <a:pPr marL="214313" indent="-214313">
              <a:spcBef>
                <a:spcPts val="75"/>
              </a:spcBef>
              <a:spcAft>
                <a:spcPts val="225"/>
              </a:spcAft>
              <a:buFont typeface="Arial" panose="020B0604020202020204" pitchFamily="34" charset="0"/>
              <a:buChar char="•"/>
            </a:pPr>
            <a:r>
              <a:rPr lang="en-US" sz="1050" dirty="0"/>
              <a:t>Mental illness should be actively counteracted</a:t>
            </a:r>
          </a:p>
          <a:p>
            <a:pPr marL="214313" indent="-214313">
              <a:spcBef>
                <a:spcPts val="75"/>
              </a:spcBef>
              <a:spcAft>
                <a:spcPts val="225"/>
              </a:spcAft>
              <a:buFont typeface="Arial" panose="020B0604020202020204" pitchFamily="34" charset="0"/>
              <a:buChar char="•"/>
            </a:pPr>
            <a:r>
              <a:rPr lang="en-US" sz="1050" dirty="0"/>
              <a:t>Increase digital skills and participation</a:t>
            </a:r>
          </a:p>
          <a:p>
            <a:pPr marL="214313" indent="-214313">
              <a:spcBef>
                <a:spcPts val="75"/>
              </a:spcBef>
              <a:spcAft>
                <a:spcPts val="225"/>
              </a:spcAft>
              <a:buFont typeface="Arial" panose="020B0604020202020204" pitchFamily="34" charset="0"/>
              <a:buChar char="•"/>
            </a:pPr>
            <a:r>
              <a:rPr lang="en-US" sz="1050" dirty="0"/>
              <a:t>Develop meeting points for people with disabilities</a:t>
            </a:r>
          </a:p>
          <a:p>
            <a:pPr marL="214313" indent="-214313">
              <a:spcBef>
                <a:spcPts val="75"/>
              </a:spcBef>
              <a:spcAft>
                <a:spcPts val="225"/>
              </a:spcAft>
              <a:buFont typeface="Arial" panose="020B0604020202020204" pitchFamily="34" charset="0"/>
              <a:buChar char="•"/>
            </a:pPr>
            <a:r>
              <a:rPr lang="en-US" sz="1050" dirty="0"/>
              <a:t>Develop working methods to meet elderly people's needs for support and treatment in case of addiction</a:t>
            </a:r>
          </a:p>
          <a:p>
            <a:pPr marL="214313" indent="-214313">
              <a:spcBef>
                <a:spcPts val="75"/>
              </a:spcBef>
              <a:spcAft>
                <a:spcPts val="225"/>
              </a:spcAft>
              <a:buFont typeface="Arial" panose="020B0604020202020204" pitchFamily="34" charset="0"/>
              <a:buChar char="•"/>
            </a:pPr>
            <a:r>
              <a:rPr lang="en-US" sz="1050" dirty="0"/>
              <a:t>Violence must be actively combated</a:t>
            </a:r>
          </a:p>
          <a:p>
            <a:pPr marL="214313" indent="-214313">
              <a:spcBef>
                <a:spcPts val="75"/>
              </a:spcBef>
              <a:spcAft>
                <a:spcPts val="225"/>
              </a:spcAft>
              <a:buFont typeface="Arial" panose="020B0604020202020204" pitchFamily="34" charset="0"/>
              <a:buChar char="•"/>
            </a:pPr>
            <a:endParaRPr lang="en-US" sz="1050" dirty="0"/>
          </a:p>
          <a:p>
            <a:endParaRPr lang="sv-SE" sz="1350" dirty="0"/>
          </a:p>
        </p:txBody>
      </p:sp>
      <p:sp>
        <p:nvSpPr>
          <p:cNvPr id="11" name="Rektangel 10"/>
          <p:cNvSpPr/>
          <p:nvPr/>
        </p:nvSpPr>
        <p:spPr>
          <a:xfrm>
            <a:off x="4554868" y="2164207"/>
            <a:ext cx="4125144" cy="2457416"/>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sp>
        <p:nvSpPr>
          <p:cNvPr id="12" name="textruta 11"/>
          <p:cNvSpPr txBox="1"/>
          <p:nvPr/>
        </p:nvSpPr>
        <p:spPr>
          <a:xfrm>
            <a:off x="5112060" y="2264630"/>
            <a:ext cx="3186000" cy="2487861"/>
          </a:xfrm>
          <a:prstGeom prst="rect">
            <a:avLst/>
          </a:prstGeom>
          <a:noFill/>
        </p:spPr>
        <p:txBody>
          <a:bodyPr wrap="square" rtlCol="0">
            <a:spAutoFit/>
          </a:bodyPr>
          <a:lstStyle/>
          <a:p>
            <a:pPr>
              <a:spcAft>
                <a:spcPts val="450"/>
              </a:spcAft>
            </a:pPr>
            <a:r>
              <a:rPr lang="sv-SE" sz="1050" b="1" dirty="0"/>
              <a:t>Bostäder och stadsmiljö</a:t>
            </a:r>
          </a:p>
          <a:p>
            <a:pPr marL="214313" indent="-214313">
              <a:spcBef>
                <a:spcPts val="75"/>
              </a:spcBef>
              <a:spcAft>
                <a:spcPts val="225"/>
              </a:spcAft>
              <a:buFont typeface="Arial" panose="020B0604020202020204" pitchFamily="34" charset="0"/>
              <a:buChar char="•"/>
            </a:pPr>
            <a:r>
              <a:rPr lang="en-US" sz="1050" dirty="0"/>
              <a:t>Urban development</a:t>
            </a:r>
          </a:p>
          <a:p>
            <a:pPr marL="214313" indent="-214313">
              <a:spcBef>
                <a:spcPts val="75"/>
              </a:spcBef>
              <a:spcAft>
                <a:spcPts val="225"/>
              </a:spcAft>
              <a:buFont typeface="Arial" panose="020B0604020202020204" pitchFamily="34" charset="0"/>
              <a:buChar char="•"/>
            </a:pPr>
            <a:r>
              <a:rPr lang="en-US" sz="1050" dirty="0"/>
              <a:t>Availability in the property</a:t>
            </a:r>
          </a:p>
          <a:p>
            <a:pPr marL="214313" indent="-214313">
              <a:spcBef>
                <a:spcPts val="75"/>
              </a:spcBef>
              <a:spcAft>
                <a:spcPts val="225"/>
              </a:spcAft>
              <a:buFont typeface="Arial" panose="020B0604020202020204" pitchFamily="34" charset="0"/>
              <a:buChar char="•"/>
            </a:pPr>
            <a:r>
              <a:rPr lang="en-US" sz="1050" dirty="0"/>
              <a:t>Being able to move or switch to an accessible home</a:t>
            </a:r>
          </a:p>
          <a:p>
            <a:pPr marL="214313" indent="-214313">
              <a:spcBef>
                <a:spcPts val="75"/>
              </a:spcBef>
              <a:spcAft>
                <a:spcPts val="225"/>
              </a:spcAft>
              <a:buFont typeface="Arial" panose="020B0604020202020204" pitchFamily="34" charset="0"/>
              <a:buChar char="•"/>
            </a:pPr>
            <a:r>
              <a:rPr lang="en-US" sz="1050" dirty="0"/>
              <a:t>Affordable housing</a:t>
            </a:r>
          </a:p>
          <a:p>
            <a:pPr marL="214313" indent="-214313">
              <a:spcBef>
                <a:spcPts val="75"/>
              </a:spcBef>
              <a:spcAft>
                <a:spcPts val="225"/>
              </a:spcAft>
              <a:buFont typeface="Arial" panose="020B0604020202020204" pitchFamily="34" charset="0"/>
              <a:buChar char="•"/>
            </a:pPr>
            <a:r>
              <a:rPr lang="en-US" sz="1050" dirty="0"/>
              <a:t>Homelessness</a:t>
            </a:r>
          </a:p>
          <a:p>
            <a:pPr marL="214313" indent="-214313">
              <a:spcBef>
                <a:spcPts val="75"/>
              </a:spcBef>
              <a:spcAft>
                <a:spcPts val="225"/>
              </a:spcAft>
              <a:buFont typeface="Arial" panose="020B0604020202020204" pitchFamily="34" charset="0"/>
              <a:buChar char="•"/>
            </a:pPr>
            <a:r>
              <a:rPr lang="en-US" sz="1050" dirty="0"/>
              <a:t>Increased safety and security</a:t>
            </a:r>
          </a:p>
          <a:p>
            <a:pPr marL="214313" indent="-214313">
              <a:spcBef>
                <a:spcPts val="75"/>
              </a:spcBef>
              <a:spcAft>
                <a:spcPts val="225"/>
              </a:spcAft>
              <a:buFont typeface="Arial" panose="020B0604020202020204" pitchFamily="34" charset="0"/>
              <a:buChar char="•"/>
            </a:pPr>
            <a:r>
              <a:rPr lang="en-US" sz="1050" dirty="0"/>
              <a:t>Climate-smart and resilient city</a:t>
            </a:r>
          </a:p>
          <a:p>
            <a:pPr marL="214313" indent="-214313">
              <a:spcBef>
                <a:spcPts val="75"/>
              </a:spcBef>
              <a:spcAft>
                <a:spcPts val="225"/>
              </a:spcAft>
              <a:buFont typeface="Arial" panose="020B0604020202020204" pitchFamily="34" charset="0"/>
              <a:buChar char="•"/>
            </a:pPr>
            <a:r>
              <a:rPr lang="en-US" sz="1050" dirty="0"/>
              <a:t>Promoting mobility opportunities</a:t>
            </a:r>
          </a:p>
          <a:p>
            <a:pPr marL="214313" indent="-214313">
              <a:spcBef>
                <a:spcPts val="75"/>
              </a:spcBef>
              <a:spcAft>
                <a:spcPts val="225"/>
              </a:spcAft>
              <a:buFont typeface="Arial" panose="020B0604020202020204" pitchFamily="34" charset="0"/>
              <a:buChar char="•"/>
            </a:pPr>
            <a:endParaRPr lang="en-US" sz="1050" dirty="0"/>
          </a:p>
          <a:p>
            <a:endParaRPr lang="sv-SE" sz="1350" dirty="0"/>
          </a:p>
        </p:txBody>
      </p:sp>
      <p:cxnSp>
        <p:nvCxnSpPr>
          <p:cNvPr id="13" name="Rak pilkoppling 12"/>
          <p:cNvCxnSpPr/>
          <p:nvPr/>
        </p:nvCxnSpPr>
        <p:spPr>
          <a:xfrm>
            <a:off x="4554868" y="2277206"/>
            <a:ext cx="13424" cy="2269921"/>
          </a:xfrm>
          <a:prstGeom prst="straightConnector1">
            <a:avLst/>
          </a:prstGeom>
          <a:ln w="57150" cmpd="dbl">
            <a:solidFill>
              <a:srgbClr val="006EB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Rak pilkoppling 14"/>
          <p:cNvCxnSpPr/>
          <p:nvPr/>
        </p:nvCxnSpPr>
        <p:spPr>
          <a:xfrm flipH="1">
            <a:off x="4069155" y="3347368"/>
            <a:ext cx="998273" cy="5903"/>
          </a:xfrm>
          <a:prstGeom prst="straightConnector1">
            <a:avLst/>
          </a:prstGeom>
          <a:ln w="57150" cmpd="dbl">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35492" y="76401"/>
            <a:ext cx="8229600" cy="831600"/>
          </a:xfrm>
        </p:spPr>
        <p:txBody>
          <a:bodyPr/>
          <a:lstStyle/>
          <a:p>
            <a:r>
              <a:rPr lang="en-US" dirty="0"/>
              <a:t>Steering group</a:t>
            </a:r>
            <a:endParaRPr lang="sv-SE" dirty="0"/>
          </a:p>
        </p:txBody>
      </p:sp>
      <p:sp>
        <p:nvSpPr>
          <p:cNvPr id="3" name="Platshållare för innehåll 2"/>
          <p:cNvSpPr>
            <a:spLocks noGrp="1"/>
          </p:cNvSpPr>
          <p:nvPr>
            <p:ph idx="1"/>
          </p:nvPr>
        </p:nvSpPr>
        <p:spPr>
          <a:xfrm>
            <a:off x="457200" y="901846"/>
            <a:ext cx="7283152" cy="5191450"/>
          </a:xfrm>
        </p:spPr>
        <p:txBody>
          <a:bodyPr/>
          <a:lstStyle/>
          <a:p>
            <a:r>
              <a:rPr lang="en-US" dirty="0"/>
              <a:t>consisting of the City planning and </a:t>
            </a:r>
            <a:r>
              <a:rPr lang="sv-SE" dirty="0"/>
              <a:t>City </a:t>
            </a:r>
            <a:r>
              <a:rPr lang="sv-SE" dirty="0" err="1"/>
              <a:t>Development</a:t>
            </a:r>
            <a:r>
              <a:rPr lang="sv-SE" dirty="0"/>
              <a:t> </a:t>
            </a:r>
            <a:r>
              <a:rPr lang="en-US" dirty="0"/>
              <a:t>department, sport department, cultural department, and 4 </a:t>
            </a:r>
            <a:r>
              <a:rPr lang="sv-SE" dirty="0"/>
              <a:t>City </a:t>
            </a:r>
            <a:r>
              <a:rPr lang="sv-SE" dirty="0" err="1"/>
              <a:t>District</a:t>
            </a:r>
            <a:r>
              <a:rPr lang="sv-SE" dirty="0"/>
              <a:t>, </a:t>
            </a:r>
            <a:r>
              <a:rPr lang="sv-SE" dirty="0" err="1"/>
              <a:t>Departments</a:t>
            </a:r>
            <a:r>
              <a:rPr lang="sv-SE" dirty="0"/>
              <a:t> </a:t>
            </a:r>
            <a:r>
              <a:rPr lang="sv-SE" dirty="0" err="1"/>
              <a:t>Elderly</a:t>
            </a:r>
            <a:r>
              <a:rPr lang="sv-SE" dirty="0"/>
              <a:t> Services </a:t>
            </a:r>
            <a:r>
              <a:rPr lang="sv-SE" dirty="0" err="1"/>
              <a:t>Department</a:t>
            </a:r>
            <a:r>
              <a:rPr lang="sv-SE" dirty="0"/>
              <a:t> and 2 municipal </a:t>
            </a:r>
            <a:r>
              <a:rPr lang="sv-SE" dirty="0" err="1"/>
              <a:t>housing</a:t>
            </a:r>
            <a:r>
              <a:rPr lang="sv-SE" dirty="0"/>
              <a:t> </a:t>
            </a:r>
            <a:r>
              <a:rPr lang="sv-SE" dirty="0" err="1"/>
              <a:t>companies</a:t>
            </a:r>
            <a:r>
              <a:rPr lang="sv-SE" dirty="0"/>
              <a:t> </a:t>
            </a:r>
            <a:r>
              <a:rPr lang="en-US" dirty="0"/>
              <a:t>etc.</a:t>
            </a:r>
          </a:p>
          <a:p>
            <a:pPr marL="0" indent="0">
              <a:buNone/>
            </a:pPr>
            <a:r>
              <a:rPr lang="sv-SE" dirty="0" err="1"/>
              <a:t>Six</a:t>
            </a:r>
            <a:r>
              <a:rPr lang="sv-SE" dirty="0"/>
              <a:t> </a:t>
            </a:r>
            <a:r>
              <a:rPr lang="sv-SE" dirty="0" err="1"/>
              <a:t>selected</a:t>
            </a:r>
            <a:r>
              <a:rPr lang="sv-SE" dirty="0"/>
              <a:t> areas </a:t>
            </a:r>
            <a:r>
              <a:rPr lang="en-US" dirty="0"/>
              <a:t>to increase skills and work innovatively</a:t>
            </a:r>
          </a:p>
          <a:p>
            <a:r>
              <a:rPr lang="en-US" dirty="0"/>
              <a:t>Elderly-friendly housing with reasonable rent</a:t>
            </a:r>
          </a:p>
          <a:p>
            <a:r>
              <a:rPr lang="en-US" dirty="0"/>
              <a:t>Senior housing/collective housing in cooperation with enterprises and academia</a:t>
            </a:r>
          </a:p>
          <a:p>
            <a:r>
              <a:rPr lang="en-US" dirty="0"/>
              <a:t>Elderly friendly urban environment - nature reserve/areas</a:t>
            </a:r>
          </a:p>
          <a:p>
            <a:r>
              <a:rPr lang="en-US" dirty="0"/>
              <a:t>Accessibility adaptation labelling of housing</a:t>
            </a:r>
          </a:p>
          <a:p>
            <a:r>
              <a:rPr lang="en-US" dirty="0"/>
              <a:t>Welfare technology for persons or relatives living at home</a:t>
            </a:r>
          </a:p>
          <a:p>
            <a:r>
              <a:rPr lang="en-US" dirty="0"/>
              <a:t>Development of the opportunity to practice sport and experience culture for the elderly</a:t>
            </a:r>
            <a:endParaRPr lang="sv-SE" dirty="0"/>
          </a:p>
        </p:txBody>
      </p:sp>
    </p:spTree>
    <p:extLst>
      <p:ext uri="{BB962C8B-B14F-4D97-AF65-F5344CB8AC3E}">
        <p14:creationId xmlns:p14="http://schemas.microsoft.com/office/powerpoint/2010/main" val="123649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solidFill>
                  <a:schemeClr val="tx2"/>
                </a:solidFill>
              </a:rPr>
              <a:t>The home is increasingly important for health with increasing age...</a:t>
            </a:r>
            <a:br>
              <a:rPr lang="en-US" dirty="0">
                <a:solidFill>
                  <a:schemeClr val="tx2"/>
                </a:solidFill>
              </a:rPr>
            </a:br>
            <a:endParaRPr lang="en-US" dirty="0">
              <a:solidFill>
                <a:schemeClr val="tx2"/>
              </a:solidFill>
            </a:endParaRPr>
          </a:p>
        </p:txBody>
      </p:sp>
      <p:sp>
        <p:nvSpPr>
          <p:cNvPr id="10" name="textruta 9"/>
          <p:cNvSpPr txBox="1"/>
          <p:nvPr/>
        </p:nvSpPr>
        <p:spPr>
          <a:xfrm>
            <a:off x="457200" y="1531605"/>
            <a:ext cx="8229600" cy="1546577"/>
          </a:xfrm>
          <a:prstGeom prst="rect">
            <a:avLst/>
          </a:prstGeom>
          <a:solidFill>
            <a:srgbClr val="FEDEED"/>
          </a:solidFill>
          <a:ln>
            <a:solidFill>
              <a:schemeClr val="tx2"/>
            </a:solidFill>
          </a:ln>
        </p:spPr>
        <p:txBody>
          <a:bodyPr wrap="square" rtlCol="0">
            <a:spAutoFit/>
          </a:bodyPr>
          <a:lstStyle/>
          <a:p>
            <a:pPr marL="214313" indent="-214313">
              <a:buFont typeface="Arial" panose="020B0604020202020204" pitchFamily="34" charset="0"/>
              <a:buChar char="•"/>
            </a:pPr>
            <a:endParaRPr lang="sv-SE" sz="1350" b="1" dirty="0"/>
          </a:p>
          <a:p>
            <a:pPr marL="214313" indent="-214313">
              <a:buFont typeface="Arial" panose="020B0604020202020204" pitchFamily="34" charset="0"/>
              <a:buChar char="•"/>
            </a:pPr>
            <a:r>
              <a:rPr lang="en-US" sz="1350" b="1" dirty="0"/>
              <a:t>Older people over the age of 70 spend 80% in their home or in the local area</a:t>
            </a:r>
          </a:p>
          <a:p>
            <a:pPr marL="214313" indent="-214313">
              <a:buFont typeface="Arial" panose="020B0604020202020204" pitchFamily="34" charset="0"/>
              <a:buChar char="•"/>
            </a:pPr>
            <a:endParaRPr lang="en-US" sz="1350" b="1" dirty="0"/>
          </a:p>
          <a:p>
            <a:pPr marL="214313" indent="-214313">
              <a:buFont typeface="Arial" panose="020B0604020202020204" pitchFamily="34" charset="0"/>
              <a:buChar char="•"/>
            </a:pPr>
            <a:r>
              <a:rPr lang="en-US" sz="1350" b="1" dirty="0"/>
              <a:t>A home or the immediate area can either be exclusive or inclusive.</a:t>
            </a:r>
          </a:p>
          <a:p>
            <a:pPr marL="214313" indent="-214313">
              <a:buFont typeface="Arial" panose="020B0604020202020204" pitchFamily="34" charset="0"/>
              <a:buChar char="•"/>
            </a:pPr>
            <a:endParaRPr lang="en-US" sz="1350" b="1" dirty="0"/>
          </a:p>
          <a:p>
            <a:endParaRPr lang="sv-SE" sz="1350" dirty="0"/>
          </a:p>
          <a:p>
            <a:r>
              <a:rPr lang="sv-SE" sz="1350" dirty="0"/>
              <a:t>	                                     </a:t>
            </a:r>
            <a:endParaRPr lang="sv-SE" sz="750" dirty="0"/>
          </a:p>
        </p:txBody>
      </p:sp>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320988"/>
            <a:ext cx="6696744" cy="2106992"/>
          </a:xfrm>
          <a:prstGeom prst="rect">
            <a:avLst/>
          </a:prstGeom>
        </p:spPr>
      </p:pic>
    </p:spTree>
    <p:extLst>
      <p:ext uri="{BB962C8B-B14F-4D97-AF65-F5344CB8AC3E}">
        <p14:creationId xmlns:p14="http://schemas.microsoft.com/office/powerpoint/2010/main" val="115481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69469"/>
            <a:ext cx="8229600" cy="831600"/>
          </a:xfrm>
        </p:spPr>
        <p:txBody>
          <a:bodyPr/>
          <a:lstStyle/>
          <a:p>
            <a:r>
              <a:rPr lang="sv-SE" dirty="0">
                <a:solidFill>
                  <a:schemeClr val="accent3"/>
                </a:solidFill>
              </a:rPr>
              <a:t>Fakta: Ofrivillig ensamhet/social inkludering</a:t>
            </a:r>
          </a:p>
        </p:txBody>
      </p:sp>
      <p:sp>
        <p:nvSpPr>
          <p:cNvPr id="6" name="Platshållare för innehåll 5"/>
          <p:cNvSpPr>
            <a:spLocks noGrp="1"/>
          </p:cNvSpPr>
          <p:nvPr>
            <p:ph sz="half" idx="1"/>
          </p:nvPr>
        </p:nvSpPr>
        <p:spPr>
          <a:xfrm>
            <a:off x="457200" y="1916831"/>
            <a:ext cx="4341600" cy="4253149"/>
          </a:xfrm>
          <a:solidFill>
            <a:schemeClr val="bg1"/>
          </a:solidFill>
        </p:spPr>
        <p:txBody>
          <a:bodyPr/>
          <a:lstStyle/>
          <a:p>
            <a:r>
              <a:rPr lang="en-US" dirty="0"/>
              <a:t>May be as harmful as smoking or obesity</a:t>
            </a:r>
          </a:p>
          <a:p>
            <a:r>
              <a:rPr lang="en-US" dirty="0"/>
              <a:t>The body may suffer from chronic stress</a:t>
            </a:r>
          </a:p>
          <a:p>
            <a:r>
              <a:rPr lang="en-US" dirty="0"/>
              <a:t>Has more difficulty dealing with bacteria and viruses and becomes more sensitive to pain</a:t>
            </a:r>
          </a:p>
          <a:p>
            <a:r>
              <a:rPr lang="en-US" dirty="0"/>
              <a:t>Increases the risk of cardiovascular disease, dementia, depression and depression </a:t>
            </a:r>
          </a:p>
          <a:p>
            <a:r>
              <a:rPr lang="en-US" dirty="0"/>
              <a:t>Social exclusion activates the same parts of the brain as physical pain.</a:t>
            </a:r>
          </a:p>
          <a:p>
            <a:endParaRPr lang="en-US" dirty="0"/>
          </a:p>
          <a:p>
            <a:endParaRPr lang="sv-SE" dirty="0"/>
          </a:p>
        </p:txBody>
      </p:sp>
      <p:sp>
        <p:nvSpPr>
          <p:cNvPr id="7" name="Platshållare för innehåll 6"/>
          <p:cNvSpPr>
            <a:spLocks noGrp="1"/>
          </p:cNvSpPr>
          <p:nvPr>
            <p:ph sz="half" idx="2"/>
          </p:nvPr>
        </p:nvSpPr>
        <p:spPr>
          <a:xfrm>
            <a:off x="4798800" y="1916832"/>
            <a:ext cx="3888000" cy="4392488"/>
          </a:xfrm>
        </p:spPr>
        <p:txBody>
          <a:bodyPr/>
          <a:lstStyle/>
          <a:p>
            <a:pPr marL="0" indent="0">
              <a:buNone/>
            </a:pPr>
            <a:r>
              <a:rPr lang="en-US" b="1" u="sng" dirty="0"/>
              <a:t>Different definitions of loneliness</a:t>
            </a:r>
          </a:p>
          <a:p>
            <a:pPr marL="0" indent="0">
              <a:buNone/>
            </a:pPr>
            <a:r>
              <a:rPr lang="en-US" b="1" dirty="0"/>
              <a:t>Social loneliness – </a:t>
            </a:r>
            <a:r>
              <a:rPr lang="en-US" dirty="0"/>
              <a:t>lacking ties to friends and acquaintances</a:t>
            </a:r>
          </a:p>
          <a:p>
            <a:pPr marL="0" indent="0">
              <a:buNone/>
            </a:pPr>
            <a:r>
              <a:rPr lang="en-US" b="1" dirty="0"/>
              <a:t>Social isolation – </a:t>
            </a:r>
            <a:r>
              <a:rPr lang="en-US" dirty="0"/>
              <a:t>making social connections, doesn't always mean experiencing loneliness</a:t>
            </a:r>
          </a:p>
          <a:p>
            <a:pPr marL="0" indent="0">
              <a:buNone/>
            </a:pPr>
            <a:r>
              <a:rPr lang="en-US" b="1" dirty="0"/>
              <a:t>Emotional loneliness: </a:t>
            </a:r>
            <a:r>
              <a:rPr lang="en-US" dirty="0"/>
              <a:t>lacking a confidant person to confide in depth</a:t>
            </a:r>
          </a:p>
          <a:p>
            <a:pPr marL="0" indent="0">
              <a:buNone/>
            </a:pPr>
            <a:endParaRPr lang="en-US" b="1" u="sng" dirty="0"/>
          </a:p>
          <a:p>
            <a:endParaRPr lang="sv-SE" dirty="0"/>
          </a:p>
        </p:txBody>
      </p:sp>
      <p:sp>
        <p:nvSpPr>
          <p:cNvPr id="9" name="Platshållare för text 8"/>
          <p:cNvSpPr>
            <a:spLocks noGrp="1"/>
          </p:cNvSpPr>
          <p:nvPr>
            <p:ph type="body" sz="quarter" idx="14"/>
          </p:nvPr>
        </p:nvSpPr>
        <p:spPr>
          <a:xfrm>
            <a:off x="4798800" y="5517232"/>
            <a:ext cx="3888000" cy="135000"/>
          </a:xfrm>
        </p:spPr>
        <p:txBody>
          <a:bodyPr/>
          <a:lstStyle/>
          <a:p>
            <a:r>
              <a:rPr lang="sv-SE" dirty="0"/>
              <a:t>Källa: Forskare Lena Dahlberg och Peter </a:t>
            </a:r>
            <a:r>
              <a:rPr lang="sv-SE" dirty="0" err="1"/>
              <a:t>Strang</a:t>
            </a:r>
            <a:r>
              <a:rPr lang="sv-SE" dirty="0"/>
              <a:t> KI </a:t>
            </a:r>
          </a:p>
        </p:txBody>
      </p:sp>
      <p:sp>
        <p:nvSpPr>
          <p:cNvPr id="10" name="textruta 9"/>
          <p:cNvSpPr txBox="1"/>
          <p:nvPr/>
        </p:nvSpPr>
        <p:spPr>
          <a:xfrm>
            <a:off x="457200" y="685269"/>
            <a:ext cx="8229600" cy="1142620"/>
          </a:xfrm>
          <a:prstGeom prst="rect">
            <a:avLst/>
          </a:prstGeom>
          <a:solidFill>
            <a:srgbClr val="D6EDFC"/>
          </a:solidFill>
          <a:ln>
            <a:solidFill>
              <a:srgbClr val="006EBF"/>
            </a:solidFill>
          </a:ln>
        </p:spPr>
        <p:txBody>
          <a:bodyPr wrap="square" rtlCol="0">
            <a:spAutoFit/>
          </a:bodyPr>
          <a:lstStyle/>
          <a:p>
            <a:pPr>
              <a:lnSpc>
                <a:spcPct val="150000"/>
              </a:lnSpc>
            </a:pPr>
            <a:r>
              <a:rPr lang="en-US" sz="1350" b="1" dirty="0"/>
              <a:t>3% experience loneliness on a daily basis </a:t>
            </a:r>
          </a:p>
          <a:p>
            <a:pPr>
              <a:lnSpc>
                <a:spcPct val="150000"/>
              </a:lnSpc>
            </a:pPr>
            <a:r>
              <a:rPr lang="en-US" sz="1350" b="1" dirty="0"/>
              <a:t>2% of nearly 3,000 people and about 250 people in a neighborhood with 12,000 people over the age of 65 want help to break perceived loneliness</a:t>
            </a:r>
            <a:r>
              <a:rPr lang="sv-SE" sz="1350" dirty="0"/>
              <a:t>	                                    </a:t>
            </a:r>
          </a:p>
          <a:p>
            <a:r>
              <a:rPr lang="sv-SE" sz="750" dirty="0"/>
              <a:t>Källa: Äldrecentrum</a:t>
            </a:r>
          </a:p>
        </p:txBody>
      </p:sp>
    </p:spTree>
    <p:extLst>
      <p:ext uri="{BB962C8B-B14F-4D97-AF65-F5344CB8AC3E}">
        <p14:creationId xmlns:p14="http://schemas.microsoft.com/office/powerpoint/2010/main" val="385550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936a4483153a0884f85473cf22138dde911c526"/>
</p:tagLst>
</file>

<file path=ppt/theme/theme1.xml><?xml version="1.0" encoding="utf-8"?>
<a:theme xmlns:a="http://schemas.openxmlformats.org/drawingml/2006/main" name="Sthlm Presentation">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potx" id="{50C62483-A8A2-4F5F-8DA2-4E59CD45C447}" vid="{5BC9E681-649A-46B1-A361-B0B22F6451F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Sthlm Presentation</Template>
  <TotalTime>476</TotalTime>
  <Words>1162</Words>
  <Application>Microsoft Macintosh PowerPoint</Application>
  <PresentationFormat>On-screen Show (4:3)</PresentationFormat>
  <Paragraphs>121</Paragraphs>
  <Slides>12</Slides>
  <Notes>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Sthlm Presentation</vt:lpstr>
      <vt:lpstr>Äldrevänlig stad/age friendly city</vt:lpstr>
      <vt:lpstr>Age- friendly cities is not about elderly care - </vt:lpstr>
      <vt:lpstr>Why age friendly cities?</vt:lpstr>
      <vt:lpstr>WHO:s network age friendly cities and communities</vt:lpstr>
      <vt:lpstr>Stockholm City Council decided on an action plan in 2021 that follows the WHO model </vt:lpstr>
      <vt:lpstr>Äldrevänlig stad – encouraging/promoting and prevent development areas   för äldre vuxna</vt:lpstr>
      <vt:lpstr>Steering group</vt:lpstr>
      <vt:lpstr>The home is increasingly important for health with increasing age... </vt:lpstr>
      <vt:lpstr>Fakta: Ofrivillig ensamhet/social inkludering</vt:lpstr>
      <vt:lpstr>PowerPoint Presentation</vt:lpstr>
      <vt:lpstr>Pilotområden:  Development of affordable housing with reasonable rent   Senior housing/collective housing in one or more districts in collaboration with academia and industry   Elderly-friendly urban environment   T-marking of housing/real estate  Welfare technology/data/communication   Development of collaborations that provide increased health (physical, mental and social health)     </vt:lpstr>
      <vt:lpstr>cooperation with academia</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Äldrevänlig stad/age friendly city</dc:title>
  <dc:creator>Susanne Leinsköld</dc:creator>
  <cp:lastModifiedBy>Tobias Oechtering</cp:lastModifiedBy>
  <cp:revision>21</cp:revision>
  <cp:lastPrinted>2015-08-21T11:54:31Z</cp:lastPrinted>
  <dcterms:created xsi:type="dcterms:W3CDTF">2022-03-11T08:19:47Z</dcterms:created>
  <dcterms:modified xsi:type="dcterms:W3CDTF">2022-03-25T13:13:10Z</dcterms:modified>
</cp:coreProperties>
</file>