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7" r:id="rId5"/>
    <p:sldId id="260" r:id="rId6"/>
    <p:sldId id="268" r:id="rId7"/>
    <p:sldId id="263" r:id="rId8"/>
    <p:sldId id="276" r:id="rId9"/>
    <p:sldId id="269" r:id="rId10"/>
    <p:sldId id="262" r:id="rId11"/>
    <p:sldId id="265" r:id="rId12"/>
    <p:sldId id="275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DC"/>
    <a:srgbClr val="003468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9" autoAdjust="0"/>
    <p:restoredTop sz="96327" autoAdjust="0"/>
  </p:normalViewPr>
  <p:slideViewPr>
    <p:cSldViewPr snapToGrid="0">
      <p:cViewPr varScale="1">
        <p:scale>
          <a:sx n="115" d="100"/>
          <a:sy n="115" d="100"/>
        </p:scale>
        <p:origin x="18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9F56C83-3508-4DF3-A02B-BBBCC8BE386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8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54F1F192-917D-44EE-9330-50224318389F}"/>
              </a:ext>
            </a:extLst>
          </p:cNvPr>
          <p:cNvSpPr/>
          <p:nvPr userDrawn="1"/>
        </p:nvSpPr>
        <p:spPr bwMode="auto">
          <a:xfrm>
            <a:off x="0" y="0"/>
            <a:ext cx="9144000" cy="972000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01EFBFFE-FAB1-45A9-A57E-155DF9007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A5EE197A-2218-490C-B910-50D02DE869E9}"/>
              </a:ext>
            </a:extLst>
          </p:cNvPr>
          <p:cNvGrpSpPr/>
          <p:nvPr userDrawn="1"/>
        </p:nvGrpSpPr>
        <p:grpSpPr>
          <a:xfrm>
            <a:off x="8999538" y="3175"/>
            <a:ext cx="144463" cy="788988"/>
            <a:chOff x="8999538" y="3175"/>
            <a:chExt cx="144463" cy="788988"/>
          </a:xfrm>
        </p:grpSpPr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5BF1DE56-4FC2-4C94-A969-E8D1A58B675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34485709-C896-4731-9C30-270E246602C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id="{AEC58057-F316-49ED-81A9-D948AF099990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id="{911914C6-C46E-436E-9A4C-E9EC2C6CB4F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</p:grp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D3DB8B6-3223-481D-88DB-B8AC641C411F}" type="datetime1">
              <a:rPr lang="sv-SE" smtClean="0"/>
              <a:t>2020-09-18</a:t>
            </a:fld>
            <a:endParaRPr lang="sv-SE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Organisation/Namn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088CD-CCDE-49E5-84E6-67161CD99BD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7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E31FF-D028-4626-A5B0-E5DE5AB9E7C3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138" y="2159000"/>
            <a:ext cx="3717988" cy="3937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C44D6-C370-4186-9A67-19E6E4756C97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495" y="2159000"/>
            <a:ext cx="3717988" cy="3937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56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096C8-3213-45AC-9B68-F0E8D1AE272E}" type="datetime1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Organisation/Namn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5897-AA38-4E5A-9DD3-4A40406CD6F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6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B54B9-164F-4A9E-A906-96C1E6432984}" type="datetime1">
              <a:rPr lang="sv-SE" smtClean="0"/>
              <a:t>2020-09-18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Organisation/Namn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2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77734-D027-417D-9B38-6A99ADA49896}"/>
              </a:ext>
            </a:extLst>
          </p:cNvPr>
          <p:cNvSpPr/>
          <p:nvPr userDrawn="1"/>
        </p:nvSpPr>
        <p:spPr bwMode="auto">
          <a:xfrm>
            <a:off x="0" y="0"/>
            <a:ext cx="9144000" cy="972000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9" y="1456595"/>
            <a:ext cx="77009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9" y="2159000"/>
            <a:ext cx="77009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1" y="237636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8A320C7F-CAA0-4199-B0EE-E7AD69B082A7}" type="datetime1">
              <a:rPr lang="sv-SE" smtClean="0"/>
              <a:t>2020-09-18</a:t>
            </a:fld>
            <a:endParaRPr 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1" y="65502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/>
              <a:t>Organisation/Namn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1" y="446333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65EAC295-B5BC-4B98-BE11-8B11DB9261CC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05116325-B406-460C-9ADB-106E06DDAB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2489088-1FA7-43DD-AC2E-192A613A9A23}"/>
              </a:ext>
            </a:extLst>
          </p:cNvPr>
          <p:cNvGrpSpPr/>
          <p:nvPr userDrawn="1"/>
        </p:nvGrpSpPr>
        <p:grpSpPr>
          <a:xfrm>
            <a:off x="8999538" y="3175"/>
            <a:ext cx="144463" cy="788988"/>
            <a:chOff x="8999538" y="3175"/>
            <a:chExt cx="144463" cy="788988"/>
          </a:xfrm>
        </p:grpSpPr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A7A15648-6A42-4897-ABAF-4E8D40D4621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D87C648E-60C3-40BD-81D5-9E16C2E0FBC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6BB8206F-75FF-4C3A-98FA-C6D5F5E0C30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105FD4D1-BBCE-438E-B4FB-7D9D37E5A0E9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8999538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5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potato.org/potato/native-varieti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60765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F8260-4BE7-4F12-889B-3CCEFDA1A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Healthcare data in research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C17362-5572-4503-8022-E10885583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Challenges and </a:t>
            </a:r>
            <a:r>
              <a:rPr lang="sv-SE" dirty="0" err="1"/>
              <a:t>opportunities</a:t>
            </a:r>
            <a:endParaRPr lang="sv-SE" dirty="0"/>
          </a:p>
          <a:p>
            <a:r>
              <a:rPr lang="sv-SE" sz="1400" dirty="0"/>
              <a:t>Clara Hellner</a:t>
            </a:r>
          </a:p>
          <a:p>
            <a:r>
              <a:rPr lang="sv-SE" sz="1400" dirty="0"/>
              <a:t>Director </a:t>
            </a:r>
            <a:r>
              <a:rPr lang="sv-SE" sz="1400" dirty="0" err="1"/>
              <a:t>of</a:t>
            </a:r>
            <a:r>
              <a:rPr lang="sv-SE" sz="1400" dirty="0"/>
              <a:t> Research and Innovation</a:t>
            </a:r>
          </a:p>
          <a:p>
            <a:r>
              <a:rPr lang="sv-SE" sz="1400" dirty="0"/>
              <a:t>Region Stockholm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7428B8-1214-46BF-A243-EF72FC9075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5E4789-A2B7-4154-B187-56775AA4EF2D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11D9CB-92F7-4908-A232-79AF5F0FA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81920C-6CEF-447C-8B21-0A1FB1581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34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27110D-EE8C-3446-B712-CEFACE67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presence</a:t>
            </a:r>
            <a:r>
              <a:rPr lang="sv-SE" dirty="0"/>
              <a:t> and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vary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E0CFFC-6DD5-6843-80DB-B4BDB2DB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1800" dirty="0"/>
          </a:p>
          <a:p>
            <a:r>
              <a:rPr lang="sv-SE" sz="1800" dirty="0" err="1"/>
              <a:t>Take</a:t>
            </a:r>
            <a:r>
              <a:rPr lang="sv-SE" sz="1800" dirty="0"/>
              <a:t> Care = EMR system in Region Stockholm</a:t>
            </a:r>
          </a:p>
          <a:p>
            <a:pPr lvl="2"/>
            <a:r>
              <a:rPr lang="sv-SE" sz="1600" dirty="0" err="1"/>
              <a:t>Local</a:t>
            </a:r>
            <a:r>
              <a:rPr lang="sv-SE" sz="1600" dirty="0"/>
              <a:t> formats/templates </a:t>
            </a:r>
            <a:r>
              <a:rPr lang="sv-SE" sz="1600" dirty="0" err="1"/>
              <a:t>are</a:t>
            </a:r>
            <a:r>
              <a:rPr lang="sv-SE" sz="1600" dirty="0"/>
              <a:t> common</a:t>
            </a:r>
          </a:p>
          <a:p>
            <a:pPr lvl="2"/>
            <a:r>
              <a:rPr lang="sv-SE" sz="1600" dirty="0" err="1"/>
              <a:t>Standardised</a:t>
            </a:r>
            <a:r>
              <a:rPr lang="sv-SE" sz="1600" dirty="0"/>
              <a:t> </a:t>
            </a:r>
            <a:r>
              <a:rPr lang="sv-SE" sz="1600" dirty="0" err="1"/>
              <a:t>modules</a:t>
            </a:r>
            <a:r>
              <a:rPr lang="sv-SE" sz="1600" dirty="0"/>
              <a:t> not </a:t>
            </a:r>
            <a:r>
              <a:rPr lang="sv-SE" sz="1600" dirty="0" err="1"/>
              <a:t>always</a:t>
            </a:r>
            <a:r>
              <a:rPr lang="sv-SE" sz="1600" dirty="0"/>
              <a:t> </a:t>
            </a:r>
            <a:r>
              <a:rPr lang="sv-SE" sz="1600" dirty="0" err="1"/>
              <a:t>used</a:t>
            </a:r>
            <a:endParaRPr lang="sv-SE" sz="1600" dirty="0"/>
          </a:p>
          <a:p>
            <a:pPr lvl="2"/>
            <a:r>
              <a:rPr lang="sv-SE" sz="1600" dirty="0" err="1"/>
              <a:t>Free</a:t>
            </a:r>
            <a:r>
              <a:rPr lang="sv-SE" sz="1600" dirty="0"/>
              <a:t> text </a:t>
            </a:r>
            <a:r>
              <a:rPr lang="sv-SE" sz="1600" dirty="0" err="1"/>
              <a:t>often</a:t>
            </a:r>
            <a:r>
              <a:rPr lang="sv-SE" sz="1600" dirty="0"/>
              <a:t> </a:t>
            </a:r>
            <a:r>
              <a:rPr lang="sv-SE" sz="1600" dirty="0" err="1"/>
              <a:t>preferred</a:t>
            </a:r>
            <a:r>
              <a:rPr lang="sv-SE" sz="1600" dirty="0"/>
              <a:t> over </a:t>
            </a:r>
            <a:r>
              <a:rPr lang="sv-SE" sz="1600" dirty="0" err="1"/>
              <a:t>standardised</a:t>
            </a:r>
            <a:r>
              <a:rPr lang="sv-SE" sz="1600" dirty="0"/>
              <a:t> formats</a:t>
            </a:r>
          </a:p>
          <a:p>
            <a:r>
              <a:rPr lang="sv-SE" sz="1800" dirty="0" err="1"/>
              <a:t>Missing</a:t>
            </a:r>
            <a:r>
              <a:rPr lang="sv-SE" sz="1800" dirty="0"/>
              <a:t> data, </a:t>
            </a:r>
            <a:r>
              <a:rPr lang="sv-SE" sz="1800" dirty="0" err="1"/>
              <a:t>unusable</a:t>
            </a:r>
            <a:r>
              <a:rPr lang="sv-SE" sz="1800" dirty="0"/>
              <a:t> data</a:t>
            </a:r>
          </a:p>
          <a:p>
            <a:r>
              <a:rPr lang="sv-SE" sz="1800" dirty="0" err="1"/>
              <a:t>Our</a:t>
            </a:r>
            <a:r>
              <a:rPr lang="sv-SE" sz="1800" dirty="0"/>
              <a:t> </a:t>
            </a:r>
            <a:r>
              <a:rPr lang="sv-SE" sz="1800" dirty="0" err="1"/>
              <a:t>way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clustering</a:t>
            </a:r>
            <a:r>
              <a:rPr lang="sv-SE" sz="1800" dirty="0"/>
              <a:t> data – </a:t>
            </a:r>
            <a:r>
              <a:rPr lang="sv-SE" sz="1800" dirty="0" err="1"/>
              <a:t>diagnostic</a:t>
            </a:r>
            <a:r>
              <a:rPr lang="sv-SE" sz="1800" dirty="0"/>
              <a:t> </a:t>
            </a:r>
            <a:r>
              <a:rPr lang="sv-SE" sz="1800" dirty="0" err="1"/>
              <a:t>categories</a:t>
            </a:r>
            <a:r>
              <a:rPr lang="sv-SE" sz="1800" dirty="0"/>
              <a:t> - - limits </a:t>
            </a:r>
            <a:r>
              <a:rPr lang="sv-SE" sz="1800" dirty="0" err="1"/>
              <a:t>follow-up</a:t>
            </a:r>
            <a:r>
              <a:rPr lang="sv-SE" sz="1800" dirty="0"/>
              <a:t> in </a:t>
            </a:r>
            <a:r>
              <a:rPr lang="sv-SE" sz="1800" dirty="0" err="1"/>
              <a:t>other</a:t>
            </a:r>
            <a:r>
              <a:rPr lang="sv-SE" sz="1800" dirty="0"/>
              <a:t> systems</a:t>
            </a:r>
          </a:p>
          <a:p>
            <a:r>
              <a:rPr lang="sv-SE" sz="1800" dirty="0"/>
              <a:t>(</a:t>
            </a:r>
            <a:r>
              <a:rPr lang="sv-SE" sz="1800" dirty="0" err="1"/>
              <a:t>health</a:t>
            </a:r>
            <a:r>
              <a:rPr lang="sv-SE" sz="1800" dirty="0"/>
              <a:t> </a:t>
            </a:r>
            <a:r>
              <a:rPr lang="sv-SE" sz="1800" dirty="0" err="1"/>
              <a:t>care</a:t>
            </a:r>
            <a:r>
              <a:rPr lang="sv-SE" sz="1800" dirty="0"/>
              <a:t> vs the </a:t>
            </a:r>
            <a:r>
              <a:rPr lang="sv-SE" sz="1800" dirty="0" err="1"/>
              <a:t>community</a:t>
            </a:r>
            <a:r>
              <a:rPr lang="sv-SE" sz="1800" dirty="0"/>
              <a:t>)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2006D26-54B3-F942-B4F2-9BCCA24C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4B9-164F-4A9E-A906-96C1E6432984}" type="datetime1">
              <a:rPr lang="sv-SE" smtClean="0"/>
              <a:t>2020-09-18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B764FC-E58A-B34C-9BC3-3A44F591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819892-4511-B94D-9D99-D375406E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47F2-D839-401F-8B8C-3CAF295340B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56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BD137D-AC68-D345-9731-CBA279DD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”Is depression </a:t>
            </a:r>
            <a:r>
              <a:rPr lang="sv-SE" dirty="0" err="1"/>
              <a:t>becoming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common?”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87E032-012E-4749-89FA-3A6201ED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564780"/>
            <a:ext cx="7700962" cy="3531220"/>
          </a:xfrm>
        </p:spPr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diagnosed</a:t>
            </a:r>
            <a:endParaRPr lang="sv-SE" dirty="0"/>
          </a:p>
          <a:p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depressed</a:t>
            </a:r>
            <a:r>
              <a:rPr lang="sv-SE" dirty="0"/>
              <a:t> or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changed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classify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symptoms?</a:t>
            </a:r>
          </a:p>
          <a:p>
            <a:r>
              <a:rPr lang="sv-SE" dirty="0" err="1"/>
              <a:t>Standardised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 present in a </a:t>
            </a:r>
            <a:r>
              <a:rPr lang="sv-SE" dirty="0" err="1"/>
              <a:t>minority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cases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506D29-60F7-DA41-8CA6-0EA3748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CE7728-EA96-B943-8E66-DD33B115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C376C7-823B-6C4F-97DF-D7CE5683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46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E42B1D-1C02-AB46-8FA0-DDE80364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1456596"/>
            <a:ext cx="7700962" cy="911100"/>
          </a:xfrm>
        </p:spPr>
        <p:txBody>
          <a:bodyPr/>
          <a:lstStyle/>
          <a:p>
            <a:r>
              <a:rPr lang="sv-SE" dirty="0"/>
              <a:t>Data from different </a:t>
            </a:r>
            <a:r>
              <a:rPr lang="sv-SE" dirty="0" err="1"/>
              <a:t>sources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be </a:t>
            </a:r>
            <a:r>
              <a:rPr lang="sv-SE" dirty="0" err="1"/>
              <a:t>combined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7FD0E-AE51-D847-BB70-9014A3B0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524538"/>
            <a:ext cx="7700962" cy="3571461"/>
          </a:xfrm>
        </p:spPr>
        <p:txBody>
          <a:bodyPr/>
          <a:lstStyle/>
          <a:p>
            <a:r>
              <a:rPr lang="sv-SE" sz="1600" dirty="0" err="1"/>
              <a:t>When</a:t>
            </a:r>
            <a:r>
              <a:rPr lang="sv-SE" sz="1600" dirty="0"/>
              <a:t> is </a:t>
            </a:r>
            <a:r>
              <a:rPr lang="sv-SE" sz="1600" dirty="0" err="1"/>
              <a:t>Whole</a:t>
            </a:r>
            <a:r>
              <a:rPr lang="sv-SE" sz="1600" dirty="0"/>
              <a:t> </a:t>
            </a:r>
            <a:r>
              <a:rPr lang="sv-SE" sz="1600" dirty="0" err="1"/>
              <a:t>Genome</a:t>
            </a:r>
            <a:r>
              <a:rPr lang="sv-SE" sz="1600" dirty="0"/>
              <a:t> </a:t>
            </a:r>
            <a:r>
              <a:rPr lang="sv-SE" sz="1600" dirty="0" err="1"/>
              <a:t>Sequencing</a:t>
            </a:r>
            <a:r>
              <a:rPr lang="sv-SE" sz="1600" dirty="0"/>
              <a:t> (WGS) relevant?</a:t>
            </a:r>
          </a:p>
          <a:p>
            <a:pPr lvl="2"/>
            <a:r>
              <a:rPr lang="sv-SE" sz="1600" dirty="0" err="1"/>
              <a:t>Clinically</a:t>
            </a:r>
            <a:r>
              <a:rPr lang="sv-SE" sz="1600" dirty="0"/>
              <a:t>?</a:t>
            </a:r>
          </a:p>
          <a:p>
            <a:pPr lvl="2"/>
            <a:r>
              <a:rPr lang="sv-SE" sz="1600" dirty="0"/>
              <a:t>For research purposes </a:t>
            </a:r>
            <a:r>
              <a:rPr lang="sv-SE" sz="1600" dirty="0" err="1"/>
              <a:t>only</a:t>
            </a:r>
            <a:r>
              <a:rPr lang="sv-SE" sz="1600" dirty="0"/>
              <a:t>?</a:t>
            </a:r>
          </a:p>
          <a:p>
            <a:pPr lvl="2"/>
            <a:r>
              <a:rPr lang="sv-SE" sz="1600" dirty="0"/>
              <a:t>For </a:t>
            </a:r>
            <a:r>
              <a:rPr lang="sv-SE" sz="1600" dirty="0" err="1"/>
              <a:t>clinical</a:t>
            </a:r>
            <a:r>
              <a:rPr lang="sv-SE" sz="1600" dirty="0"/>
              <a:t> research? </a:t>
            </a:r>
          </a:p>
          <a:p>
            <a:r>
              <a:rPr lang="sv-SE" sz="1600" dirty="0" err="1"/>
              <a:t>How</a:t>
            </a:r>
            <a:r>
              <a:rPr lang="sv-SE" sz="1600" dirty="0"/>
              <a:t> do </a:t>
            </a:r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combine</a:t>
            </a:r>
            <a:r>
              <a:rPr lang="sv-SE" sz="1600" dirty="0"/>
              <a:t> </a:t>
            </a:r>
            <a:r>
              <a:rPr lang="sv-SE" sz="1600" dirty="0" err="1"/>
              <a:t>e.g</a:t>
            </a:r>
            <a:r>
              <a:rPr lang="sv-SE" sz="1600" dirty="0"/>
              <a:t>. </a:t>
            </a:r>
            <a:r>
              <a:rPr lang="sv-SE" sz="1600" dirty="0" err="1"/>
              <a:t>genetic</a:t>
            </a:r>
            <a:r>
              <a:rPr lang="sv-SE" sz="1600" dirty="0"/>
              <a:t> data </a:t>
            </a:r>
            <a:r>
              <a:rPr lang="sv-SE" sz="1600" dirty="0" err="1"/>
              <a:t>with</a:t>
            </a:r>
            <a:r>
              <a:rPr lang="sv-SE" sz="1600" dirty="0"/>
              <a:t> the </a:t>
            </a:r>
            <a:r>
              <a:rPr lang="sv-SE" sz="1600" dirty="0" err="1"/>
              <a:t>clinical</a:t>
            </a:r>
            <a:r>
              <a:rPr lang="sv-SE" sz="1600" dirty="0"/>
              <a:t> </a:t>
            </a:r>
            <a:r>
              <a:rPr lang="sv-SE" sz="1600" dirty="0" err="1"/>
              <a:t>perspective</a:t>
            </a:r>
            <a:r>
              <a:rPr lang="sv-SE" sz="1600" dirty="0"/>
              <a:t>, i.e. </a:t>
            </a:r>
            <a:r>
              <a:rPr lang="sv-SE" sz="1600" dirty="0" err="1"/>
              <a:t>how</a:t>
            </a:r>
            <a:r>
              <a:rPr lang="sv-SE" sz="1600" dirty="0"/>
              <a:t> do </a:t>
            </a:r>
            <a:r>
              <a:rPr lang="sv-SE" sz="1600" dirty="0" err="1"/>
              <a:t>move</a:t>
            </a:r>
            <a:r>
              <a:rPr lang="sv-SE" sz="1600" dirty="0"/>
              <a:t> precision medicine forward?</a:t>
            </a:r>
          </a:p>
          <a:p>
            <a:pPr lvl="2"/>
            <a:r>
              <a:rPr lang="sv-SE" sz="1600" dirty="0" err="1"/>
              <a:t>Clinicians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behind</a:t>
            </a:r>
            <a:r>
              <a:rPr lang="sv-SE" sz="1600" dirty="0"/>
              <a:t> in relation to the </a:t>
            </a:r>
            <a:r>
              <a:rPr lang="sv-SE" sz="1600" dirty="0" err="1"/>
              <a:t>technical</a:t>
            </a:r>
            <a:r>
              <a:rPr lang="sv-SE" sz="1600" dirty="0"/>
              <a:t> </a:t>
            </a:r>
            <a:r>
              <a:rPr lang="sv-SE" sz="1600" dirty="0" err="1"/>
              <a:t>possibilities</a:t>
            </a:r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788CC-9F7A-E64F-AB33-37BF065C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5FD325-5806-0C42-BE81-503DE310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833F9-4EB4-1C40-B8A6-1869D7E8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91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FD423-6876-C54A-B73D-CB2B14CE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1456595"/>
            <a:ext cx="7700962" cy="702405"/>
          </a:xfrm>
        </p:spPr>
        <p:txBody>
          <a:bodyPr/>
          <a:lstStyle/>
          <a:p>
            <a:r>
              <a:rPr lang="sv-SE" dirty="0"/>
              <a:t>The relevant data </a:t>
            </a:r>
            <a:r>
              <a:rPr lang="sv-SE" dirty="0" err="1"/>
              <a:t>may</a:t>
            </a:r>
            <a:r>
              <a:rPr lang="sv-SE" dirty="0"/>
              <a:t> not be </a:t>
            </a:r>
            <a:r>
              <a:rPr lang="sv-SE" dirty="0" err="1"/>
              <a:t>collected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A440D2-9871-194F-9F75-1C60C2BD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613990"/>
            <a:ext cx="7700962" cy="3482009"/>
          </a:xfrm>
        </p:spPr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not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data is </a:t>
            </a:r>
            <a:r>
              <a:rPr lang="sv-SE" dirty="0" err="1"/>
              <a:t>associated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outcomes</a:t>
            </a:r>
            <a:endParaRPr lang="sv-SE" dirty="0"/>
          </a:p>
          <a:p>
            <a:pPr lvl="2"/>
            <a:r>
              <a:rPr lang="sv-SE" dirty="0"/>
              <a:t>Or</a:t>
            </a:r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data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it </a:t>
            </a:r>
            <a:r>
              <a:rPr lang="sv-SE" dirty="0" err="1"/>
              <a:t>may</a:t>
            </a:r>
            <a:r>
              <a:rPr lang="sv-SE" dirty="0"/>
              <a:t> not be </a:t>
            </a:r>
            <a:r>
              <a:rPr lang="sv-SE" dirty="0" err="1"/>
              <a:t>collected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3E187B-D823-174E-B53D-8FB6CAFB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56AF20-3D4A-2B4B-BB0D-1864841D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DAFA8-200A-4746-A087-7014226C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1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E5788693-5E46-A94F-B753-DCB690C5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”</a:t>
            </a:r>
            <a:r>
              <a:rPr lang="sv-SE" sz="2400" dirty="0" err="1"/>
              <a:t>When</a:t>
            </a:r>
            <a:r>
              <a:rPr lang="sv-SE" sz="2400" dirty="0"/>
              <a:t> and </a:t>
            </a:r>
            <a:r>
              <a:rPr lang="sv-SE" sz="2400" dirty="0" err="1"/>
              <a:t>why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elderly</a:t>
            </a:r>
            <a:r>
              <a:rPr lang="sv-SE" sz="2400" dirty="0"/>
              <a:t> </a:t>
            </a:r>
            <a:r>
              <a:rPr lang="sv-SE" sz="2400" dirty="0" err="1"/>
              <a:t>living</a:t>
            </a:r>
            <a:r>
              <a:rPr lang="sv-SE" sz="2400" dirty="0"/>
              <a:t> at </a:t>
            </a:r>
            <a:r>
              <a:rPr lang="sv-SE" sz="2400" dirty="0" err="1"/>
              <a:t>home</a:t>
            </a:r>
            <a:r>
              <a:rPr lang="sv-SE" sz="2400" dirty="0"/>
              <a:t> be at </a:t>
            </a:r>
            <a:r>
              <a:rPr lang="sv-SE" sz="2400" dirty="0" err="1"/>
              <a:t>higher</a:t>
            </a:r>
            <a:r>
              <a:rPr lang="sv-SE" sz="2400" dirty="0"/>
              <a:t> risk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falling</a:t>
            </a:r>
            <a:r>
              <a:rPr lang="sv-SE" sz="2400" dirty="0"/>
              <a:t>?”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5E7A9A-C17D-254B-8A1D-821D269C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504660"/>
            <a:ext cx="7700962" cy="3591339"/>
          </a:xfrm>
        </p:spPr>
        <p:txBody>
          <a:bodyPr/>
          <a:lstStyle/>
          <a:p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measures</a:t>
            </a:r>
            <a:r>
              <a:rPr lang="sv-SE" sz="1800" dirty="0"/>
              <a:t> </a:t>
            </a:r>
            <a:r>
              <a:rPr lang="sv-SE" sz="1800" dirty="0" err="1"/>
              <a:t>would</a:t>
            </a:r>
            <a:r>
              <a:rPr lang="sv-SE" sz="1800" dirty="0"/>
              <a:t> be </a:t>
            </a:r>
            <a:r>
              <a:rPr lang="sv-SE" sz="1800" dirty="0" err="1"/>
              <a:t>indicative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this</a:t>
            </a:r>
            <a:r>
              <a:rPr lang="sv-SE" sz="1800" dirty="0"/>
              <a:t> </a:t>
            </a:r>
            <a:r>
              <a:rPr lang="sv-SE" sz="1800" dirty="0" err="1"/>
              <a:t>outcome</a:t>
            </a:r>
            <a:r>
              <a:rPr lang="sv-SE" sz="1800" dirty="0"/>
              <a:t>?</a:t>
            </a:r>
          </a:p>
          <a:p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relevant </a:t>
            </a:r>
            <a:r>
              <a:rPr lang="sv-SE" sz="1800" dirty="0" err="1"/>
              <a:t>outcomes</a:t>
            </a:r>
            <a:r>
              <a:rPr lang="sv-SE" sz="1800" dirty="0"/>
              <a:t> and </a:t>
            </a:r>
            <a:r>
              <a:rPr lang="sv-SE" sz="1800" dirty="0" err="1"/>
              <a:t>who</a:t>
            </a:r>
            <a:r>
              <a:rPr lang="sv-SE" sz="1800" dirty="0"/>
              <a:t> </a:t>
            </a:r>
            <a:r>
              <a:rPr lang="sv-SE" sz="1800" dirty="0" err="1"/>
              <a:t>decides</a:t>
            </a:r>
            <a:r>
              <a:rPr lang="sv-SE" sz="1800" dirty="0"/>
              <a:t> </a:t>
            </a:r>
            <a:r>
              <a:rPr lang="sv-SE" sz="1800" dirty="0" err="1"/>
              <a:t>what</a:t>
            </a:r>
            <a:r>
              <a:rPr lang="sv-SE" sz="1800" dirty="0"/>
              <a:t> is </a:t>
            </a:r>
            <a:r>
              <a:rPr lang="sv-SE" sz="1800" dirty="0" err="1"/>
              <a:t>most</a:t>
            </a:r>
            <a:r>
              <a:rPr lang="sv-SE" sz="1800" dirty="0"/>
              <a:t> relevant?</a:t>
            </a:r>
          </a:p>
          <a:p>
            <a:r>
              <a:rPr lang="sv-SE" sz="1800" dirty="0" err="1"/>
              <a:t>How</a:t>
            </a:r>
            <a:r>
              <a:rPr lang="sv-SE" sz="1800" dirty="0"/>
              <a:t> do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collect</a:t>
            </a:r>
            <a:r>
              <a:rPr lang="sv-SE" sz="1800" dirty="0"/>
              <a:t> </a:t>
            </a:r>
            <a:r>
              <a:rPr lang="sv-SE" sz="1800" dirty="0" err="1"/>
              <a:t>them</a:t>
            </a:r>
            <a:r>
              <a:rPr lang="sv-SE" sz="1800" dirty="0"/>
              <a:t>?</a:t>
            </a:r>
          </a:p>
          <a:p>
            <a:r>
              <a:rPr lang="sv-SE" sz="1800" dirty="0" err="1"/>
              <a:t>Who</a:t>
            </a:r>
            <a:r>
              <a:rPr lang="sv-SE" sz="1800" dirty="0"/>
              <a:t> </a:t>
            </a:r>
            <a:r>
              <a:rPr lang="sv-SE" sz="1800" dirty="0" err="1"/>
              <a:t>will</a:t>
            </a:r>
            <a:r>
              <a:rPr lang="sv-SE" sz="1800" dirty="0"/>
              <a:t> do the </a:t>
            </a:r>
            <a:r>
              <a:rPr lang="sv-SE" sz="1800" dirty="0" err="1"/>
              <a:t>measuring</a:t>
            </a:r>
            <a:r>
              <a:rPr lang="sv-SE" sz="1800" dirty="0"/>
              <a:t> and </a:t>
            </a:r>
            <a:r>
              <a:rPr lang="sv-SE" sz="1800" dirty="0" err="1"/>
              <a:t>documentation</a:t>
            </a:r>
            <a:r>
              <a:rPr lang="sv-SE" sz="1800" dirty="0"/>
              <a:t>?</a:t>
            </a:r>
          </a:p>
          <a:p>
            <a:r>
              <a:rPr lang="sv-SE" sz="1800" dirty="0"/>
              <a:t>Self-</a:t>
            </a:r>
            <a:r>
              <a:rPr lang="sv-SE" sz="1800" dirty="0" err="1"/>
              <a:t>collected</a:t>
            </a:r>
            <a:r>
              <a:rPr lang="sv-SE" sz="1800" dirty="0"/>
              <a:t> </a:t>
            </a:r>
            <a:r>
              <a:rPr lang="sv-SE" sz="1800" dirty="0" err="1"/>
              <a:t>health</a:t>
            </a:r>
            <a:r>
              <a:rPr lang="sv-SE" sz="1800" dirty="0"/>
              <a:t> data still </a:t>
            </a:r>
            <a:r>
              <a:rPr lang="sv-SE" sz="1800" dirty="0" err="1"/>
              <a:t>scarce</a:t>
            </a:r>
            <a:r>
              <a:rPr lang="sv-SE" sz="1800" dirty="0"/>
              <a:t> and </a:t>
            </a:r>
            <a:r>
              <a:rPr lang="sv-SE" sz="1800" dirty="0" err="1"/>
              <a:t>its</a:t>
            </a:r>
            <a:r>
              <a:rPr lang="sv-SE" sz="1800" dirty="0"/>
              <a:t> association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outcomes</a:t>
            </a:r>
            <a:r>
              <a:rPr lang="sv-SE" sz="1800" dirty="0"/>
              <a:t> </a:t>
            </a:r>
            <a:r>
              <a:rPr lang="sv-SE" sz="1800" dirty="0" err="1"/>
              <a:t>need</a:t>
            </a:r>
            <a:r>
              <a:rPr lang="sv-SE" sz="1800" dirty="0"/>
              <a:t> to be </a:t>
            </a:r>
            <a:r>
              <a:rPr lang="sv-SE" sz="1800" dirty="0" err="1"/>
              <a:t>established</a:t>
            </a:r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4EFEBB-4144-BD45-AD01-ED3BEA82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665209-F281-CD46-AA9B-0AD48306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5E18C3-C576-C14F-89BE-99D852C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45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AAAF3-7A92-8340-9357-C5D4982B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539961"/>
            <a:ext cx="7700962" cy="3204856"/>
          </a:xfrm>
        </p:spPr>
        <p:txBody>
          <a:bodyPr/>
          <a:lstStyle/>
          <a:p>
            <a:pPr algn="ctr"/>
            <a:r>
              <a:rPr lang="sv-SE" dirty="0" err="1"/>
              <a:t>But</a:t>
            </a:r>
            <a:r>
              <a:rPr lang="sv-SE" dirty="0"/>
              <a:t> =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b="1" dirty="0" err="1"/>
              <a:t>within</a:t>
            </a:r>
            <a:r>
              <a:rPr lang="sv-SE" sz="1800" dirty="0"/>
              <a:t> the </a:t>
            </a:r>
            <a:r>
              <a:rPr lang="sv-SE" sz="1800" dirty="0" err="1"/>
              <a:t>current</a:t>
            </a:r>
            <a:r>
              <a:rPr lang="sv-SE" sz="1800" dirty="0"/>
              <a:t> </a:t>
            </a:r>
            <a:r>
              <a:rPr lang="sv-SE" sz="1800" dirty="0" err="1"/>
              <a:t>boundaries</a:t>
            </a:r>
            <a:r>
              <a:rPr lang="sv-SE" sz="1800" dirty="0"/>
              <a:t>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underuse</a:t>
            </a:r>
            <a:r>
              <a:rPr lang="sv-SE" sz="1800" dirty="0"/>
              <a:t> the </a:t>
            </a:r>
            <a:r>
              <a:rPr lang="sv-SE" sz="1800" dirty="0" err="1"/>
              <a:t>possibilities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 err="1"/>
              <a:t>Many</a:t>
            </a:r>
            <a:r>
              <a:rPr lang="sv-SE" sz="1800" dirty="0"/>
              <a:t> </a:t>
            </a:r>
            <a:r>
              <a:rPr lang="sv-SE" sz="1800" dirty="0" err="1"/>
              <a:t>good</a:t>
            </a:r>
            <a:r>
              <a:rPr lang="sv-SE" sz="1800" dirty="0"/>
              <a:t> </a:t>
            </a:r>
            <a:r>
              <a:rPr lang="sv-SE" sz="1800" dirty="0" err="1"/>
              <a:t>examples</a:t>
            </a:r>
            <a:r>
              <a:rPr lang="sv-SE" sz="1800" dirty="0"/>
              <a:t>, </a:t>
            </a:r>
            <a:r>
              <a:rPr lang="sv-SE" sz="1800" dirty="0" err="1"/>
              <a:t>among</a:t>
            </a:r>
            <a:r>
              <a:rPr lang="sv-SE" sz="1800" dirty="0"/>
              <a:t> </a:t>
            </a:r>
            <a:r>
              <a:rPr lang="sv-SE" sz="1800" dirty="0" err="1"/>
              <a:t>them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dirty="0"/>
              <a:t>Centrum för hälsodata </a:t>
            </a:r>
            <a:r>
              <a:rPr lang="sv-SE" sz="1800" dirty="0"/>
              <a:t>=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point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contact</a:t>
            </a:r>
            <a:r>
              <a:rPr lang="sv-SE" sz="1800" dirty="0"/>
              <a:t> for researchers</a:t>
            </a:r>
            <a:r>
              <a:rPr lang="sv-SE" dirty="0"/>
              <a:t>	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CFC35-2EC3-7444-AEBF-301D478A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D28139-F784-8842-B0AC-2C25B7F8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DDD8F6-06EA-B14E-ADA0-2280D5AB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91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2E65D57-CE4A-B844-8EF5-CC72282B9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7C953C-AD20-1646-8E6F-13C499FCC8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17C68E-5F58-1F46-8ADD-582DBB29A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Organisation/Namn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F218DC-721C-874A-B10E-6894098AD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85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A83CFB1-BF44-459E-8435-883F4F24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Health </a:t>
            </a:r>
            <a:r>
              <a:rPr lang="sv-SE" dirty="0" err="1"/>
              <a:t>care</a:t>
            </a:r>
            <a:r>
              <a:rPr lang="sv-SE" dirty="0"/>
              <a:t> goes digital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88C7F46C-9C03-4C15-BAFD-F88871C8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514600"/>
            <a:ext cx="7700962" cy="3581400"/>
          </a:xfrm>
        </p:spPr>
        <p:txBody>
          <a:bodyPr/>
          <a:lstStyle/>
          <a:p>
            <a:r>
              <a:rPr lang="sv-SE" sz="1800" dirty="0" err="1"/>
              <a:t>Electronical</a:t>
            </a:r>
            <a:r>
              <a:rPr lang="sv-SE" sz="1800" dirty="0"/>
              <a:t> </a:t>
            </a:r>
            <a:r>
              <a:rPr lang="sv-SE" sz="1800" dirty="0" err="1"/>
              <a:t>medical</a:t>
            </a:r>
            <a:r>
              <a:rPr lang="sv-SE" sz="1800" dirty="0"/>
              <a:t> </a:t>
            </a:r>
            <a:r>
              <a:rPr lang="sv-SE" sz="1800" dirty="0" err="1"/>
              <a:t>records</a:t>
            </a:r>
            <a:r>
              <a:rPr lang="sv-SE" sz="1800" dirty="0"/>
              <a:t> (EMR)</a:t>
            </a:r>
          </a:p>
          <a:p>
            <a:pPr lvl="2"/>
            <a:r>
              <a:rPr lang="sv-SE" sz="1400" dirty="0" err="1"/>
              <a:t>Current</a:t>
            </a:r>
            <a:r>
              <a:rPr lang="sv-SE" sz="1400" dirty="0"/>
              <a:t> and </a:t>
            </a:r>
            <a:r>
              <a:rPr lang="sv-SE" sz="1400" dirty="0" err="1"/>
              <a:t>previous</a:t>
            </a:r>
            <a:r>
              <a:rPr lang="sv-SE" sz="1400" dirty="0"/>
              <a:t> symptoms (pain, </a:t>
            </a:r>
            <a:r>
              <a:rPr lang="sv-SE" sz="1400" dirty="0" err="1"/>
              <a:t>nausea</a:t>
            </a:r>
            <a:r>
              <a:rPr lang="sv-SE" sz="1400" dirty="0"/>
              <a:t>, </a:t>
            </a:r>
            <a:r>
              <a:rPr lang="sv-SE" sz="1400" dirty="0" err="1"/>
              <a:t>shortness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breath</a:t>
            </a:r>
            <a:r>
              <a:rPr lang="sv-SE" sz="1400" dirty="0"/>
              <a:t>, depression..)</a:t>
            </a:r>
          </a:p>
          <a:p>
            <a:pPr lvl="2"/>
            <a:r>
              <a:rPr lang="sv-SE" sz="1400" dirty="0" err="1"/>
              <a:t>Current</a:t>
            </a:r>
            <a:r>
              <a:rPr lang="sv-SE" sz="1400" dirty="0"/>
              <a:t> and </a:t>
            </a:r>
            <a:r>
              <a:rPr lang="sv-SE" sz="1400" dirty="0" err="1"/>
              <a:t>previous</a:t>
            </a:r>
            <a:r>
              <a:rPr lang="sv-SE" sz="1400" dirty="0"/>
              <a:t> </a:t>
            </a:r>
            <a:r>
              <a:rPr lang="sv-SE" sz="1400" dirty="0" err="1"/>
              <a:t>values</a:t>
            </a:r>
            <a:r>
              <a:rPr lang="sv-SE" sz="1400" dirty="0"/>
              <a:t> (</a:t>
            </a:r>
            <a:r>
              <a:rPr lang="sv-SE" sz="1400" dirty="0" err="1"/>
              <a:t>pulse</a:t>
            </a:r>
            <a:r>
              <a:rPr lang="sv-SE" sz="1400" dirty="0"/>
              <a:t>, </a:t>
            </a:r>
            <a:r>
              <a:rPr lang="sv-SE" sz="1400" dirty="0" err="1"/>
              <a:t>blood</a:t>
            </a:r>
            <a:r>
              <a:rPr lang="sv-SE" sz="1400" dirty="0"/>
              <a:t> </a:t>
            </a:r>
            <a:r>
              <a:rPr lang="sv-SE" sz="1400" dirty="0" err="1"/>
              <a:t>pressure</a:t>
            </a:r>
            <a:r>
              <a:rPr lang="sv-SE" sz="1400" dirty="0"/>
              <a:t>, EKGs…)</a:t>
            </a:r>
          </a:p>
          <a:p>
            <a:pPr lvl="2"/>
            <a:r>
              <a:rPr lang="sv-SE" sz="1400" dirty="0" err="1"/>
              <a:t>Blood</a:t>
            </a:r>
            <a:r>
              <a:rPr lang="sv-SE" sz="1400" dirty="0"/>
              <a:t> </a:t>
            </a:r>
            <a:r>
              <a:rPr lang="sv-SE" sz="1400" dirty="0" err="1"/>
              <a:t>samples</a:t>
            </a:r>
            <a:r>
              <a:rPr lang="sv-SE" sz="1400" dirty="0"/>
              <a:t> and </a:t>
            </a:r>
            <a:r>
              <a:rPr lang="sv-SE" sz="1400" dirty="0" err="1"/>
              <a:t>other</a:t>
            </a:r>
            <a:r>
              <a:rPr lang="sv-SE" sz="1400" dirty="0"/>
              <a:t> </a:t>
            </a:r>
            <a:r>
              <a:rPr lang="sv-SE" sz="1400" dirty="0" err="1"/>
              <a:t>tissue</a:t>
            </a:r>
            <a:r>
              <a:rPr lang="sv-SE" sz="1400" dirty="0"/>
              <a:t> </a:t>
            </a:r>
            <a:r>
              <a:rPr lang="sv-SE" sz="1400" dirty="0" err="1"/>
              <a:t>samples</a:t>
            </a:r>
            <a:endParaRPr lang="sv-SE" sz="1400" dirty="0"/>
          </a:p>
          <a:p>
            <a:pPr lvl="2"/>
            <a:r>
              <a:rPr lang="sv-SE" sz="1400" dirty="0"/>
              <a:t>X-</a:t>
            </a:r>
            <a:r>
              <a:rPr lang="sv-SE" sz="1400" dirty="0" err="1"/>
              <a:t>rays</a:t>
            </a:r>
            <a:r>
              <a:rPr lang="sv-SE" sz="1400" dirty="0"/>
              <a:t>, CT-</a:t>
            </a:r>
            <a:r>
              <a:rPr lang="sv-SE" sz="1400" dirty="0" err="1"/>
              <a:t>scans</a:t>
            </a:r>
            <a:endParaRPr lang="sv-SE" sz="1400" dirty="0"/>
          </a:p>
          <a:p>
            <a:pPr lvl="2"/>
            <a:r>
              <a:rPr lang="sv-SE" sz="1400" dirty="0"/>
              <a:t>Life style data (exposures)</a:t>
            </a:r>
          </a:p>
          <a:p>
            <a:pPr lvl="2"/>
            <a:r>
              <a:rPr lang="sv-SE" sz="1400" dirty="0" err="1"/>
              <a:t>Medications</a:t>
            </a:r>
            <a:endParaRPr lang="sv-SE" sz="1400" dirty="0"/>
          </a:p>
          <a:p>
            <a:pPr lvl="2"/>
            <a:r>
              <a:rPr lang="sv-SE" sz="1400" dirty="0" err="1"/>
              <a:t>etc</a:t>
            </a:r>
            <a:endParaRPr lang="sv-SE" sz="1400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40B455-9465-4D13-ADC9-26D403A7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2E6E-160B-4B9C-9110-B1CA32564990}" type="datetime1">
              <a:rPr lang="sv-SE" smtClean="0"/>
              <a:t>2020-09-18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725021-F593-4465-8554-212EADD7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3A1785-4263-48C6-A19B-3FBC12A1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74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A7E59A-F01A-A042-AB87-B4EADB70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 combination </a:t>
            </a:r>
            <a:r>
              <a:rPr lang="sv-SE" dirty="0" err="1"/>
              <a:t>with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E285CE-4480-5E4F-9789-A9DEF518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514600"/>
            <a:ext cx="7700962" cy="3581400"/>
          </a:xfrm>
        </p:spPr>
        <p:txBody>
          <a:bodyPr/>
          <a:lstStyle/>
          <a:p>
            <a:r>
              <a:rPr lang="sv-SE" dirty="0"/>
              <a:t>Big data </a:t>
            </a:r>
            <a:r>
              <a:rPr lang="sv-SE" dirty="0" err="1"/>
              <a:t>capacity</a:t>
            </a:r>
            <a:r>
              <a:rPr lang="sv-SE" dirty="0"/>
              <a:t>, </a:t>
            </a:r>
            <a:r>
              <a:rPr lang="sv-SE" dirty="0" err="1"/>
              <a:t>machine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, AI…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DE5CE-E4AC-3B44-A686-21118EEA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EAA076-9711-4C44-8DB7-3ED6DF59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2D8FBE-4823-494A-B99E-A4F8B6CD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69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C42289-7A5C-B040-B8B8-717CB7BC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957795-3ABD-0240-A454-F2FDF8AB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508893-B47E-F045-B0BC-663D19D0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8" name="Bildobjekt 7" descr="Färgglad varmluftsballong på en himmel vid solnedgången">
            <a:extLst>
              <a:ext uri="{FF2B5EF4-FFF2-40B4-BE49-F238E27FC236}">
                <a16:creationId xmlns:a16="http://schemas.microsoft.com/office/drawing/2014/main" id="{A3B053ED-9A6C-3945-A121-4067505E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" y="1699591"/>
            <a:ext cx="8199783" cy="501293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58D08BC-559C-364A-9E13-1D39418ACDE6}"/>
              </a:ext>
            </a:extLst>
          </p:cNvPr>
          <p:cNvSpPr txBox="1"/>
          <p:nvPr/>
        </p:nvSpPr>
        <p:spPr>
          <a:xfrm>
            <a:off x="1510748" y="115293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sv-SE" dirty="0"/>
              <a:t>New </a:t>
            </a:r>
            <a:r>
              <a:rPr lang="sv-SE" dirty="0" err="1"/>
              <a:t>horizons</a:t>
            </a:r>
            <a:r>
              <a:rPr lang="sv-SE" dirty="0"/>
              <a:t> in </a:t>
            </a:r>
            <a:r>
              <a:rPr lang="sv-SE" dirty="0" err="1"/>
              <a:t>sight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679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E662FBD-9AD8-CC40-A0BB-D4C33273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844954-2F4A-7F48-847E-5F72EF75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408662"/>
            <a:ext cx="7700962" cy="3687337"/>
          </a:xfrm>
        </p:spPr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stored</a:t>
            </a:r>
            <a:r>
              <a:rPr lang="sv-SE" dirty="0"/>
              <a:t> in different </a:t>
            </a:r>
            <a:r>
              <a:rPr lang="sv-SE" dirty="0" err="1"/>
              <a:t>warehouses</a:t>
            </a:r>
            <a:r>
              <a:rPr lang="sv-SE" dirty="0"/>
              <a:t> in different formats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90EBB5F-984C-8D4E-8870-6B9AA41C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4B9-164F-4A9E-A906-96C1E6432984}" type="datetime1">
              <a:rPr lang="sv-SE" smtClean="0"/>
              <a:t>2020-09-18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D31089-C0C0-5043-8656-EA21B780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D1A1CD-2747-DC44-B9DD-E947DC55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47F2-D839-401F-8B8C-3CAF295340B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01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980242-39B6-BE47-8633-DF12F8B1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1" y="237636"/>
            <a:ext cx="2519363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13B87F-F3BA-4563-817A-C9033C870D2C}" type="datetime1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E8D774-3FE7-A146-8C5F-6980C541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1" y="655028"/>
            <a:ext cx="2519363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FD213-FC4B-9648-8D95-B5FD1678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1" y="446333"/>
            <a:ext cx="2519363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DBEBB44-B4B5-45AD-87A9-3B8A569A17F0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15" name="Bildobjekt 14" descr="En bild som visar mat, sitter, olika, fylld&#10;&#10;Automatiskt genererad beskrivning">
            <a:extLst>
              <a:ext uri="{FF2B5EF4-FFF2-40B4-BE49-F238E27FC236}">
                <a16:creationId xmlns:a16="http://schemas.microsoft.com/office/drawing/2014/main" id="{346986CF-EA73-1747-8841-4B5E52713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3234" y="4387926"/>
            <a:ext cx="2378765" cy="159377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D40D7076-1D6C-094D-8489-DEEFA8743287}"/>
              </a:ext>
            </a:extLst>
          </p:cNvPr>
          <p:cNvSpPr txBox="1"/>
          <p:nvPr/>
        </p:nvSpPr>
        <p:spPr>
          <a:xfrm>
            <a:off x="6003234" y="6146658"/>
            <a:ext cx="23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://cipotato.org/potato/native-varieties/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nc/3.0/"/>
              </a:rPr>
              <a:t>CC BY-NC</a:t>
            </a:r>
            <a:endParaRPr lang="sv-SE" sz="900"/>
          </a:p>
        </p:txBody>
      </p:sp>
      <p:pic>
        <p:nvPicPr>
          <p:cNvPr id="18" name="Bildobjekt 17" descr="Stadsbelysning fokuserad genom förstoringsglas">
            <a:extLst>
              <a:ext uri="{FF2B5EF4-FFF2-40B4-BE49-F238E27FC236}">
                <a16:creationId xmlns:a16="http://schemas.microsoft.com/office/drawing/2014/main" id="{D95213E6-7F88-B24B-B1FF-852A958DB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64" y="3828776"/>
            <a:ext cx="4034761" cy="2687214"/>
          </a:xfrm>
          <a:prstGeom prst="rect">
            <a:avLst/>
          </a:prstGeom>
        </p:spPr>
      </p:pic>
      <p:pic>
        <p:nvPicPr>
          <p:cNvPr id="28" name="Bildobjekt 27" descr="Bi på vaxkaka">
            <a:extLst>
              <a:ext uri="{FF2B5EF4-FFF2-40B4-BE49-F238E27FC236}">
                <a16:creationId xmlns:a16="http://schemas.microsoft.com/office/drawing/2014/main" id="{CB57857C-2DAA-EA43-8413-324672A15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6" y="1420284"/>
            <a:ext cx="3273677" cy="2180320"/>
          </a:xfrm>
          <a:prstGeom prst="rect">
            <a:avLst/>
          </a:prstGeom>
        </p:spPr>
      </p:pic>
      <p:cxnSp>
        <p:nvCxnSpPr>
          <p:cNvPr id="30" name="Rak 29">
            <a:extLst>
              <a:ext uri="{FF2B5EF4-FFF2-40B4-BE49-F238E27FC236}">
                <a16:creationId xmlns:a16="http://schemas.microsoft.com/office/drawing/2014/main" id="{9ADE907F-9C46-9C44-BEE3-089ED07CD755}"/>
              </a:ext>
            </a:extLst>
          </p:cNvPr>
          <p:cNvCxnSpPr/>
          <p:nvPr/>
        </p:nvCxnSpPr>
        <p:spPr bwMode="auto">
          <a:xfrm>
            <a:off x="327991" y="1282148"/>
            <a:ext cx="3916018" cy="2812774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Rak 30">
            <a:extLst>
              <a:ext uri="{FF2B5EF4-FFF2-40B4-BE49-F238E27FC236}">
                <a16:creationId xmlns:a16="http://schemas.microsoft.com/office/drawing/2014/main" id="{B4AC95CC-EF32-6040-9377-2FE388944617}"/>
              </a:ext>
            </a:extLst>
          </p:cNvPr>
          <p:cNvCxnSpPr>
            <a:cxnSpLocks/>
          </p:cNvCxnSpPr>
          <p:nvPr/>
        </p:nvCxnSpPr>
        <p:spPr bwMode="auto">
          <a:xfrm flipH="1">
            <a:off x="209659" y="1123122"/>
            <a:ext cx="4137579" cy="2872408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2C0619-D0A1-EA41-A515-3F6E15B9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6782B3-C535-4E45-B84C-F72638A8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Data </a:t>
            </a:r>
            <a:r>
              <a:rPr lang="sv-SE" sz="1800" dirty="0" err="1"/>
              <a:t>are</a:t>
            </a:r>
            <a:r>
              <a:rPr lang="sv-SE" sz="1800" dirty="0"/>
              <a:t> ”</a:t>
            </a:r>
            <a:r>
              <a:rPr lang="sv-SE" sz="1800" dirty="0" err="1"/>
              <a:t>owned</a:t>
            </a:r>
            <a:r>
              <a:rPr lang="sv-SE" sz="1800" dirty="0"/>
              <a:t>” by different organisations and </a:t>
            </a:r>
            <a:r>
              <a:rPr lang="sv-SE" sz="1800" dirty="0" err="1"/>
              <a:t>locked</a:t>
            </a:r>
            <a:r>
              <a:rPr lang="sv-SE" sz="1800" dirty="0"/>
              <a:t> in </a:t>
            </a:r>
            <a:r>
              <a:rPr lang="sv-SE" sz="1800" dirty="0" err="1"/>
              <a:t>behind</a:t>
            </a:r>
            <a:r>
              <a:rPr lang="sv-SE" sz="1800" dirty="0"/>
              <a:t> legal and </a:t>
            </a:r>
            <a:r>
              <a:rPr lang="sv-SE" sz="1800" dirty="0" err="1"/>
              <a:t>technical</a:t>
            </a:r>
            <a:r>
              <a:rPr lang="sv-SE" sz="1800" dirty="0"/>
              <a:t> </a:t>
            </a:r>
            <a:r>
              <a:rPr lang="sv-SE" sz="1800" dirty="0" err="1"/>
              <a:t>borders</a:t>
            </a:r>
            <a:endParaRPr lang="sv-SE" sz="1800" dirty="0"/>
          </a:p>
          <a:p>
            <a:r>
              <a:rPr lang="sv-SE" sz="1800" dirty="0" err="1"/>
              <a:t>Our</a:t>
            </a:r>
            <a:r>
              <a:rPr lang="sv-SE" sz="1800" dirty="0"/>
              <a:t> </a:t>
            </a:r>
            <a:r>
              <a:rPr lang="sv-SE" sz="1800" dirty="0" err="1"/>
              <a:t>lawyers</a:t>
            </a:r>
            <a:r>
              <a:rPr lang="sv-SE" sz="1800" dirty="0"/>
              <a:t> do not </a:t>
            </a:r>
            <a:r>
              <a:rPr lang="sv-SE" sz="1800" dirty="0" err="1"/>
              <a:t>agree</a:t>
            </a:r>
            <a:r>
              <a:rPr lang="sv-SE" sz="1800" dirty="0"/>
              <a:t> on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allowed</a:t>
            </a:r>
            <a:r>
              <a:rPr lang="sv-SE" sz="1800" dirty="0"/>
              <a:t> to do</a:t>
            </a:r>
          </a:p>
          <a:p>
            <a:pPr lvl="2"/>
            <a:r>
              <a:rPr lang="sv-SE" sz="1600" dirty="0" err="1"/>
              <a:t>Local</a:t>
            </a:r>
            <a:r>
              <a:rPr lang="sv-SE" sz="1600" dirty="0"/>
              <a:t> interpretations</a:t>
            </a:r>
          </a:p>
          <a:p>
            <a:r>
              <a:rPr lang="sv-SE" sz="1800" dirty="0"/>
              <a:t>Region Stockholm </a:t>
            </a:r>
            <a:r>
              <a:rPr lang="sv-SE" sz="1800" dirty="0" err="1"/>
              <a:t>cannot</a:t>
            </a:r>
            <a:r>
              <a:rPr lang="sv-SE" sz="1800" dirty="0"/>
              <a:t> </a:t>
            </a:r>
            <a:r>
              <a:rPr lang="sv-SE" sz="1800" dirty="0" err="1"/>
              <a:t>automatically</a:t>
            </a:r>
            <a:r>
              <a:rPr lang="sv-SE" sz="1800" dirty="0"/>
              <a:t> access data from private </a:t>
            </a:r>
            <a:r>
              <a:rPr lang="sv-SE" sz="1800" dirty="0" err="1"/>
              <a:t>caregivers</a:t>
            </a:r>
            <a:r>
              <a:rPr lang="sv-SE" sz="1800" dirty="0"/>
              <a:t> (</a:t>
            </a:r>
            <a:r>
              <a:rPr lang="sv-SE" sz="1800" dirty="0" err="1"/>
              <a:t>e.g</a:t>
            </a:r>
            <a:r>
              <a:rPr lang="sv-SE" sz="1800" dirty="0"/>
              <a:t>. 65%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primary</a:t>
            </a:r>
            <a:r>
              <a:rPr lang="sv-SE" sz="1800" dirty="0"/>
              <a:t> </a:t>
            </a:r>
            <a:r>
              <a:rPr lang="sv-SE" sz="1800" dirty="0" err="1"/>
              <a:t>care</a:t>
            </a:r>
            <a:r>
              <a:rPr lang="sv-SE" sz="1800" dirty="0"/>
              <a:t>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02542-AFC6-774D-9139-FEF150AF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FE714-5FAA-E149-B784-0F68051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DA3D0C-1EDC-FE40-9CF6-FFA8561F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89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2C0619-D0A1-EA41-A515-3F6E15B9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6782B3-C535-4E45-B84C-F72638A8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sv-SE" dirty="0" err="1"/>
              <a:t>reality</a:t>
            </a:r>
            <a:r>
              <a:rPr lang="sv-SE" dirty="0"/>
              <a:t> access is </a:t>
            </a:r>
            <a:r>
              <a:rPr lang="sv-SE" dirty="0" err="1"/>
              <a:t>limited</a:t>
            </a:r>
            <a:r>
              <a:rPr lang="sv-SE" dirty="0"/>
              <a:t> </a:t>
            </a:r>
          </a:p>
          <a:p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 to </a:t>
            </a:r>
            <a:r>
              <a:rPr lang="sv-SE" dirty="0" err="1"/>
              <a:t>retrieve</a:t>
            </a:r>
            <a:r>
              <a:rPr lang="sv-SE" dirty="0"/>
              <a:t> </a:t>
            </a:r>
            <a:r>
              <a:rPr lang="sv-SE" dirty="0" err="1"/>
              <a:t>them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02542-AFC6-774D-9139-FEF150AF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FE714-5FAA-E149-B784-0F68051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DA3D0C-1EDC-FE40-9CF6-FFA8561F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70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3A1160-DF6A-E745-A29F-2BA719EA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B87F-F3BA-4563-817A-C9033C870D2C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5C1072-0297-BF46-B02B-6135523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FoUI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A2BA15-CB2F-6243-A517-03484350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8" name="Bildobjekt 7" descr="En bild som visar växt, blomma, tusensköna&#10;&#10;Automatiskt genererad beskrivning">
            <a:extLst>
              <a:ext uri="{FF2B5EF4-FFF2-40B4-BE49-F238E27FC236}">
                <a16:creationId xmlns:a16="http://schemas.microsoft.com/office/drawing/2014/main" id="{7492E209-2232-C540-AE27-07A69101E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836" y="1012901"/>
            <a:ext cx="8564137" cy="5709425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BCB93A99-CA99-2644-906B-1A59C8296D8F}"/>
              </a:ext>
            </a:extLst>
          </p:cNvPr>
          <p:cNvCxnSpPr/>
          <p:nvPr/>
        </p:nvCxnSpPr>
        <p:spPr bwMode="auto">
          <a:xfrm>
            <a:off x="3980985" y="2776654"/>
            <a:ext cx="1806498" cy="1616926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76B948E9-BACE-1142-9ECD-AB855B34C0AC}"/>
              </a:ext>
            </a:extLst>
          </p:cNvPr>
          <p:cNvCxnSpPr/>
          <p:nvPr/>
        </p:nvCxnSpPr>
        <p:spPr bwMode="auto">
          <a:xfrm flipV="1">
            <a:off x="3847171" y="2877015"/>
            <a:ext cx="1795346" cy="1594624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Rak pil 2">
            <a:extLst>
              <a:ext uri="{FF2B5EF4-FFF2-40B4-BE49-F238E27FC236}">
                <a16:creationId xmlns:a16="http://schemas.microsoft.com/office/drawing/2014/main" id="{A702EE72-1360-214F-BEDB-D74129FEDD99}"/>
              </a:ext>
            </a:extLst>
          </p:cNvPr>
          <p:cNvCxnSpPr/>
          <p:nvPr/>
        </p:nvCxnSpPr>
        <p:spPr bwMode="auto">
          <a:xfrm>
            <a:off x="2355574" y="1848678"/>
            <a:ext cx="884583" cy="63610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7A951A12-5A80-2742-AB58-3A0BCF80B7E7}"/>
              </a:ext>
            </a:extLst>
          </p:cNvPr>
          <p:cNvCxnSpPr/>
          <p:nvPr/>
        </p:nvCxnSpPr>
        <p:spPr bwMode="auto">
          <a:xfrm>
            <a:off x="2019380" y="3224881"/>
            <a:ext cx="884583" cy="63610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2F80D8AF-127E-ED48-B6D3-5FF4378FA6F3}"/>
              </a:ext>
            </a:extLst>
          </p:cNvPr>
          <p:cNvCxnSpPr/>
          <p:nvPr/>
        </p:nvCxnSpPr>
        <p:spPr bwMode="auto">
          <a:xfrm>
            <a:off x="3878080" y="1569372"/>
            <a:ext cx="884583" cy="63610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ak pil 13">
            <a:extLst>
              <a:ext uri="{FF2B5EF4-FFF2-40B4-BE49-F238E27FC236}">
                <a16:creationId xmlns:a16="http://schemas.microsoft.com/office/drawing/2014/main" id="{FBA8F6AA-4FD1-BD4D-ADF1-CC851FF90CEC}"/>
              </a:ext>
            </a:extLst>
          </p:cNvPr>
          <p:cNvCxnSpPr/>
          <p:nvPr/>
        </p:nvCxnSpPr>
        <p:spPr bwMode="auto">
          <a:xfrm>
            <a:off x="3337973" y="1818004"/>
            <a:ext cx="884583" cy="63610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0E5D00AF-1F7B-574F-A57C-0D340B1E57F8}"/>
              </a:ext>
            </a:extLst>
          </p:cNvPr>
          <p:cNvCxnSpPr/>
          <p:nvPr/>
        </p:nvCxnSpPr>
        <p:spPr bwMode="auto">
          <a:xfrm>
            <a:off x="2453390" y="2684455"/>
            <a:ext cx="884583" cy="63610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L 4x3_VIT_181212.potx" id="{022201C5-7D37-4B93-975C-AA51E2F6D945}" vid="{5ADBE9A1-4E41-40E5-9A0C-8EE841C6E39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520</Words>
  <Application>Microsoft Macintosh PowerPoint</Application>
  <PresentationFormat>Bildspel på skärmen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Verdana</vt:lpstr>
      <vt:lpstr>Wingdings</vt:lpstr>
      <vt:lpstr>Standardformgivning</vt:lpstr>
      <vt:lpstr>Healthcare data in research</vt:lpstr>
      <vt:lpstr>Health care goes digital</vt:lpstr>
      <vt:lpstr>In combination with</vt:lpstr>
      <vt:lpstr>PowerPoint-presentation</vt:lpstr>
      <vt:lpstr>Challenges</vt:lpstr>
      <vt:lpstr>PowerPoint-presentation</vt:lpstr>
      <vt:lpstr>Challenges</vt:lpstr>
      <vt:lpstr>Challenges</vt:lpstr>
      <vt:lpstr>PowerPoint-presentation</vt:lpstr>
      <vt:lpstr>Data presence and quality may vary</vt:lpstr>
      <vt:lpstr>”Is depression becoming more common?”</vt:lpstr>
      <vt:lpstr>Data from different sources need to be combined</vt:lpstr>
      <vt:lpstr>The relevant data may not be collected</vt:lpstr>
      <vt:lpstr>”When and why will elderly living at home be at higher risk of falling?” </vt:lpstr>
      <vt:lpstr>But =    Even within the current boundaries we underuse the possibilities  Many good examples, among them  Centrum för hälsodata = one point of contact for researchers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data in research</dc:title>
  <dc:creator>Clara Hellner</dc:creator>
  <cp:lastModifiedBy>Clara Hellner</cp:lastModifiedBy>
  <cp:revision>25</cp:revision>
  <dcterms:created xsi:type="dcterms:W3CDTF">2020-09-18T03:33:30Z</dcterms:created>
  <dcterms:modified xsi:type="dcterms:W3CDTF">2020-09-18T13:08:40Z</dcterms:modified>
</cp:coreProperties>
</file>